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8" r:id="rId5"/>
    <p:sldId id="270" r:id="rId6"/>
    <p:sldId id="271" r:id="rId7"/>
    <p:sldId id="261" r:id="rId8"/>
    <p:sldId id="258" r:id="rId9"/>
    <p:sldId id="259" r:id="rId10"/>
    <p:sldId id="260" r:id="rId11"/>
    <p:sldId id="262" r:id="rId12"/>
    <p:sldId id="264" r:id="rId13"/>
    <p:sldId id="265" r:id="rId14"/>
    <p:sldId id="263" r:id="rId15"/>
    <p:sldId id="266"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821"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628E90-8500-42A7-8409-F7B4B5D975CC}" type="doc">
      <dgm:prSet loTypeId="urn:microsoft.com/office/officeart/2005/8/layout/vList5" loCatId="list" qsTypeId="urn:microsoft.com/office/officeart/2005/8/quickstyle/simple1" qsCatId="simple" csTypeId="urn:microsoft.com/office/officeart/2005/8/colors/accent5_2" csCatId="accent5" phldr="1"/>
      <dgm:spPr/>
      <dgm:t>
        <a:bodyPr/>
        <a:lstStyle/>
        <a:p>
          <a:endParaRPr lang="fr-FR"/>
        </a:p>
      </dgm:t>
    </dgm:pt>
    <dgm:pt modelId="{9C35A555-013F-4A7E-9328-A2ED7F282585}">
      <dgm:prSet phldrT="[Texte]"/>
      <dgm:spPr/>
      <dgm:t>
        <a:bodyPr/>
        <a:lstStyle/>
        <a:p>
          <a:r>
            <a:rPr lang="fr-FR" dirty="0"/>
            <a:t>Une obligation de sécurité de moyens</a:t>
          </a:r>
        </a:p>
      </dgm:t>
    </dgm:pt>
    <dgm:pt modelId="{79B686EB-1FFF-4C97-A32A-1C900B5ACC07}" type="parTrans" cxnId="{8950452B-C9B2-4EA9-811E-2995D282089C}">
      <dgm:prSet/>
      <dgm:spPr/>
      <dgm:t>
        <a:bodyPr/>
        <a:lstStyle/>
        <a:p>
          <a:endParaRPr lang="fr-FR"/>
        </a:p>
      </dgm:t>
    </dgm:pt>
    <dgm:pt modelId="{A8BE97C1-A88B-4EDA-A276-72EAD9909047}" type="sibTrans" cxnId="{8950452B-C9B2-4EA9-811E-2995D282089C}">
      <dgm:prSet/>
      <dgm:spPr/>
      <dgm:t>
        <a:bodyPr/>
        <a:lstStyle/>
        <a:p>
          <a:endParaRPr lang="fr-FR"/>
        </a:p>
      </dgm:t>
    </dgm:pt>
    <dgm:pt modelId="{5F847374-4F5D-447A-9E1F-5982BD052FF5}">
      <dgm:prSet phldrT="[Texte]"/>
      <dgm:spPr/>
      <dgm:t>
        <a:bodyPr/>
        <a:lstStyle/>
        <a:p>
          <a:r>
            <a:rPr lang="fr-FR" dirty="0"/>
            <a:t>L’EHPAD doit tout mettre en œuvre pour garantir le bon quotidien de ses résidents</a:t>
          </a:r>
        </a:p>
      </dgm:t>
    </dgm:pt>
    <dgm:pt modelId="{08C86C48-F7E0-4ECD-802C-6A528D9305C4}" type="parTrans" cxnId="{6FAC1308-CFB0-4DE5-823B-02DC2D964B19}">
      <dgm:prSet/>
      <dgm:spPr/>
      <dgm:t>
        <a:bodyPr/>
        <a:lstStyle/>
        <a:p>
          <a:endParaRPr lang="fr-FR"/>
        </a:p>
      </dgm:t>
    </dgm:pt>
    <dgm:pt modelId="{87F13AB5-FEFC-42D4-99E7-B247C29528DE}" type="sibTrans" cxnId="{6FAC1308-CFB0-4DE5-823B-02DC2D964B19}">
      <dgm:prSet/>
      <dgm:spPr/>
      <dgm:t>
        <a:bodyPr/>
        <a:lstStyle/>
        <a:p>
          <a:endParaRPr lang="fr-FR"/>
        </a:p>
      </dgm:t>
    </dgm:pt>
    <dgm:pt modelId="{6B2592F6-24FF-4FB1-83E0-AB6692459956}">
      <dgm:prSet phldrT="[Texte]"/>
      <dgm:spPr/>
      <dgm:t>
        <a:bodyPr/>
        <a:lstStyle/>
        <a:p>
          <a:r>
            <a:rPr lang="fr-FR" dirty="0"/>
            <a:t>Sur l’engagement de la responsabilité civile de l’EHPAD</a:t>
          </a:r>
        </a:p>
      </dgm:t>
    </dgm:pt>
    <dgm:pt modelId="{9E078AA3-11BA-465A-9DF5-B8D0A006E89A}" type="parTrans" cxnId="{C8034D27-461A-4C1A-B6B5-1E8D2707CE58}">
      <dgm:prSet/>
      <dgm:spPr/>
      <dgm:t>
        <a:bodyPr/>
        <a:lstStyle/>
        <a:p>
          <a:endParaRPr lang="fr-FR"/>
        </a:p>
      </dgm:t>
    </dgm:pt>
    <dgm:pt modelId="{19994968-8709-4C87-B359-0561CACFACAF}" type="sibTrans" cxnId="{C8034D27-461A-4C1A-B6B5-1E8D2707CE58}">
      <dgm:prSet/>
      <dgm:spPr/>
      <dgm:t>
        <a:bodyPr/>
        <a:lstStyle/>
        <a:p>
          <a:endParaRPr lang="fr-FR"/>
        </a:p>
      </dgm:t>
    </dgm:pt>
    <dgm:pt modelId="{CDDE70F7-275E-4E61-A53D-C739F5801B6F}">
      <dgm:prSet phldrT="[Texte]"/>
      <dgm:spPr/>
      <dgm:t>
        <a:bodyPr/>
        <a:lstStyle/>
        <a:p>
          <a:r>
            <a:rPr lang="fr-FR" dirty="0"/>
            <a:t>La responsabilité civile de l’EHPAD ne peut être retenue qu’en cas de faute, négligence ou imprudence</a:t>
          </a:r>
        </a:p>
      </dgm:t>
    </dgm:pt>
    <dgm:pt modelId="{3A3273E6-D400-464A-B9F6-0AC933775B9C}" type="parTrans" cxnId="{F7A938D4-A09C-4079-8E2C-91D4BC3E486C}">
      <dgm:prSet/>
      <dgm:spPr/>
      <dgm:t>
        <a:bodyPr/>
        <a:lstStyle/>
        <a:p>
          <a:endParaRPr lang="fr-FR"/>
        </a:p>
      </dgm:t>
    </dgm:pt>
    <dgm:pt modelId="{F983F42E-A469-490F-8D43-261372BE4F5D}" type="sibTrans" cxnId="{F7A938D4-A09C-4079-8E2C-91D4BC3E486C}">
      <dgm:prSet/>
      <dgm:spPr/>
      <dgm:t>
        <a:bodyPr/>
        <a:lstStyle/>
        <a:p>
          <a:endParaRPr lang="fr-FR"/>
        </a:p>
      </dgm:t>
    </dgm:pt>
    <dgm:pt modelId="{A11A965C-D3CC-43B5-9BC5-0F17A6A2E9A5}">
      <dgm:prSet phldrT="[Texte]"/>
      <dgm:spPr/>
      <dgm:t>
        <a:bodyPr/>
        <a:lstStyle/>
        <a:p>
          <a:r>
            <a:rPr lang="fr-FR" dirty="0"/>
            <a:t>Eléments pris en compte par le juge pour apprécier le manquement</a:t>
          </a:r>
        </a:p>
      </dgm:t>
    </dgm:pt>
    <dgm:pt modelId="{86D48180-A45D-437E-974C-1500C1CF9D72}" type="parTrans" cxnId="{683621F6-4C0E-4E35-AE36-CAFF09793263}">
      <dgm:prSet/>
      <dgm:spPr/>
      <dgm:t>
        <a:bodyPr/>
        <a:lstStyle/>
        <a:p>
          <a:endParaRPr lang="fr-FR"/>
        </a:p>
      </dgm:t>
    </dgm:pt>
    <dgm:pt modelId="{21D81E79-89D3-4479-BAEF-8FB3037D49CA}" type="sibTrans" cxnId="{683621F6-4C0E-4E35-AE36-CAFF09793263}">
      <dgm:prSet/>
      <dgm:spPr/>
      <dgm:t>
        <a:bodyPr/>
        <a:lstStyle/>
        <a:p>
          <a:endParaRPr lang="fr-FR"/>
        </a:p>
      </dgm:t>
    </dgm:pt>
    <dgm:pt modelId="{BFC37942-C518-41D6-9385-1EB123F6853E}">
      <dgm:prSet phldrT="[Texte]"/>
      <dgm:spPr/>
      <dgm:t>
        <a:bodyPr/>
        <a:lstStyle/>
        <a:p>
          <a:r>
            <a:rPr lang="fr-FR" dirty="0"/>
            <a:t>Les prestations fournies par l’EHPAD</a:t>
          </a:r>
        </a:p>
      </dgm:t>
    </dgm:pt>
    <dgm:pt modelId="{6503FAC4-E551-4CED-954F-174A937B8421}" type="parTrans" cxnId="{892FDD43-A466-46EB-95F1-3B3D4FE3064F}">
      <dgm:prSet/>
      <dgm:spPr/>
      <dgm:t>
        <a:bodyPr/>
        <a:lstStyle/>
        <a:p>
          <a:endParaRPr lang="fr-FR"/>
        </a:p>
      </dgm:t>
    </dgm:pt>
    <dgm:pt modelId="{6B9ED941-ADC6-4C54-AF89-CB7FA662398F}" type="sibTrans" cxnId="{892FDD43-A466-46EB-95F1-3B3D4FE3064F}">
      <dgm:prSet/>
      <dgm:spPr/>
      <dgm:t>
        <a:bodyPr/>
        <a:lstStyle/>
        <a:p>
          <a:endParaRPr lang="fr-FR"/>
        </a:p>
      </dgm:t>
    </dgm:pt>
    <dgm:pt modelId="{635BA701-9A85-43DC-969A-4022C143A32C}">
      <dgm:prSet phldrT="[Texte]"/>
      <dgm:spPr/>
      <dgm:t>
        <a:bodyPr/>
        <a:lstStyle/>
        <a:p>
          <a:r>
            <a:rPr lang="fr-FR" dirty="0"/>
            <a:t>L’état du résident (</a:t>
          </a:r>
          <a:r>
            <a:rPr lang="fr-FR" b="0" i="0" dirty="0"/>
            <a:t>antécédents connus, prévisibilité du passage à l'acte) ***</a:t>
          </a:r>
          <a:endParaRPr lang="fr-FR" dirty="0"/>
        </a:p>
      </dgm:t>
    </dgm:pt>
    <dgm:pt modelId="{2A9A9CE2-C348-4DCB-A2D6-AD4420591161}" type="parTrans" cxnId="{CB43504F-9A22-4FF3-8C0B-3C02AEE43D12}">
      <dgm:prSet/>
      <dgm:spPr/>
      <dgm:t>
        <a:bodyPr/>
        <a:lstStyle/>
        <a:p>
          <a:endParaRPr lang="fr-FR"/>
        </a:p>
      </dgm:t>
    </dgm:pt>
    <dgm:pt modelId="{82B4EDD3-9C3B-4473-9D9A-BF82DFA31A6D}" type="sibTrans" cxnId="{CB43504F-9A22-4FF3-8C0B-3C02AEE43D12}">
      <dgm:prSet/>
      <dgm:spPr/>
      <dgm:t>
        <a:bodyPr/>
        <a:lstStyle/>
        <a:p>
          <a:endParaRPr lang="fr-FR"/>
        </a:p>
      </dgm:t>
    </dgm:pt>
    <dgm:pt modelId="{0062CEAF-682F-49F5-A344-BF14DA4AD050}">
      <dgm:prSet phldrT="[Texte]"/>
      <dgm:spPr/>
      <dgm:t>
        <a:bodyPr/>
        <a:lstStyle/>
        <a:p>
          <a:r>
            <a:rPr lang="fr-FR" dirty="0"/>
            <a:t>Par exemple : un défaut de surveillance</a:t>
          </a:r>
        </a:p>
      </dgm:t>
    </dgm:pt>
    <dgm:pt modelId="{2DD5C975-BADE-4486-B649-05DB43A3C424}" type="parTrans" cxnId="{53AFAD15-A76D-4F84-AD31-431B4887CEE1}">
      <dgm:prSet/>
      <dgm:spPr/>
      <dgm:t>
        <a:bodyPr/>
        <a:lstStyle/>
        <a:p>
          <a:endParaRPr lang="fr-FR"/>
        </a:p>
      </dgm:t>
    </dgm:pt>
    <dgm:pt modelId="{1F11FBC0-2C64-4682-A71E-54A1D0D9664F}" type="sibTrans" cxnId="{53AFAD15-A76D-4F84-AD31-431B4887CEE1}">
      <dgm:prSet/>
      <dgm:spPr/>
      <dgm:t>
        <a:bodyPr/>
        <a:lstStyle/>
        <a:p>
          <a:endParaRPr lang="fr-FR"/>
        </a:p>
      </dgm:t>
    </dgm:pt>
    <dgm:pt modelId="{47239ED1-B97B-498B-B163-621B605A3986}" type="pres">
      <dgm:prSet presAssocID="{C8628E90-8500-42A7-8409-F7B4B5D975CC}" presName="Name0" presStyleCnt="0">
        <dgm:presLayoutVars>
          <dgm:dir/>
          <dgm:animLvl val="lvl"/>
          <dgm:resizeHandles val="exact"/>
        </dgm:presLayoutVars>
      </dgm:prSet>
      <dgm:spPr/>
    </dgm:pt>
    <dgm:pt modelId="{D0C8E791-7972-449C-A9D0-E0E554C8309D}" type="pres">
      <dgm:prSet presAssocID="{9C35A555-013F-4A7E-9328-A2ED7F282585}" presName="linNode" presStyleCnt="0"/>
      <dgm:spPr/>
    </dgm:pt>
    <dgm:pt modelId="{514DAE6D-5C34-4947-9709-B9BF2C6B40CF}" type="pres">
      <dgm:prSet presAssocID="{9C35A555-013F-4A7E-9328-A2ED7F282585}" presName="parentText" presStyleLbl="node1" presStyleIdx="0" presStyleCnt="3">
        <dgm:presLayoutVars>
          <dgm:chMax val="1"/>
          <dgm:bulletEnabled val="1"/>
        </dgm:presLayoutVars>
      </dgm:prSet>
      <dgm:spPr/>
    </dgm:pt>
    <dgm:pt modelId="{2461BB09-06B7-46EB-B1E6-7F3BD05A3DD1}" type="pres">
      <dgm:prSet presAssocID="{9C35A555-013F-4A7E-9328-A2ED7F282585}" presName="descendantText" presStyleLbl="alignAccFollowNode1" presStyleIdx="0" presStyleCnt="3">
        <dgm:presLayoutVars>
          <dgm:bulletEnabled val="1"/>
        </dgm:presLayoutVars>
      </dgm:prSet>
      <dgm:spPr/>
    </dgm:pt>
    <dgm:pt modelId="{F8E5F663-9F72-481C-A993-E63D3DB6D6C6}" type="pres">
      <dgm:prSet presAssocID="{A8BE97C1-A88B-4EDA-A276-72EAD9909047}" presName="sp" presStyleCnt="0"/>
      <dgm:spPr/>
    </dgm:pt>
    <dgm:pt modelId="{E944E825-0A05-46F9-A90F-CEF7FF47C3C1}" type="pres">
      <dgm:prSet presAssocID="{6B2592F6-24FF-4FB1-83E0-AB6692459956}" presName="linNode" presStyleCnt="0"/>
      <dgm:spPr/>
    </dgm:pt>
    <dgm:pt modelId="{E0A03FB9-67DF-4431-BAFB-C8E29A51584E}" type="pres">
      <dgm:prSet presAssocID="{6B2592F6-24FF-4FB1-83E0-AB6692459956}" presName="parentText" presStyleLbl="node1" presStyleIdx="1" presStyleCnt="3">
        <dgm:presLayoutVars>
          <dgm:chMax val="1"/>
          <dgm:bulletEnabled val="1"/>
        </dgm:presLayoutVars>
      </dgm:prSet>
      <dgm:spPr/>
    </dgm:pt>
    <dgm:pt modelId="{CE17413B-3F9B-4D12-9679-7BBEFE9A5227}" type="pres">
      <dgm:prSet presAssocID="{6B2592F6-24FF-4FB1-83E0-AB6692459956}" presName="descendantText" presStyleLbl="alignAccFollowNode1" presStyleIdx="1" presStyleCnt="3">
        <dgm:presLayoutVars>
          <dgm:bulletEnabled val="1"/>
        </dgm:presLayoutVars>
      </dgm:prSet>
      <dgm:spPr/>
    </dgm:pt>
    <dgm:pt modelId="{5EDF9100-2A87-42A0-9FAB-813CB73E26A7}" type="pres">
      <dgm:prSet presAssocID="{19994968-8709-4C87-B359-0561CACFACAF}" presName="sp" presStyleCnt="0"/>
      <dgm:spPr/>
    </dgm:pt>
    <dgm:pt modelId="{AFCE9FD0-672C-4AF5-A769-A6EB74D26981}" type="pres">
      <dgm:prSet presAssocID="{A11A965C-D3CC-43B5-9BC5-0F17A6A2E9A5}" presName="linNode" presStyleCnt="0"/>
      <dgm:spPr/>
    </dgm:pt>
    <dgm:pt modelId="{05885040-EC3C-4D60-93EC-F94998F33962}" type="pres">
      <dgm:prSet presAssocID="{A11A965C-D3CC-43B5-9BC5-0F17A6A2E9A5}" presName="parentText" presStyleLbl="node1" presStyleIdx="2" presStyleCnt="3">
        <dgm:presLayoutVars>
          <dgm:chMax val="1"/>
          <dgm:bulletEnabled val="1"/>
        </dgm:presLayoutVars>
      </dgm:prSet>
      <dgm:spPr/>
    </dgm:pt>
    <dgm:pt modelId="{79D79D30-2783-471E-AF2F-CA603EA1AB08}" type="pres">
      <dgm:prSet presAssocID="{A11A965C-D3CC-43B5-9BC5-0F17A6A2E9A5}" presName="descendantText" presStyleLbl="alignAccFollowNode1" presStyleIdx="2" presStyleCnt="3">
        <dgm:presLayoutVars>
          <dgm:bulletEnabled val="1"/>
        </dgm:presLayoutVars>
      </dgm:prSet>
      <dgm:spPr/>
    </dgm:pt>
  </dgm:ptLst>
  <dgm:cxnLst>
    <dgm:cxn modelId="{99AD6100-075D-46E2-910F-84192209341B}" type="presOf" srcId="{C8628E90-8500-42A7-8409-F7B4B5D975CC}" destId="{47239ED1-B97B-498B-B163-621B605A3986}" srcOrd="0" destOrd="0" presId="urn:microsoft.com/office/officeart/2005/8/layout/vList5"/>
    <dgm:cxn modelId="{6FAC1308-CFB0-4DE5-823B-02DC2D964B19}" srcId="{9C35A555-013F-4A7E-9328-A2ED7F282585}" destId="{5F847374-4F5D-447A-9E1F-5982BD052FF5}" srcOrd="0" destOrd="0" parTransId="{08C86C48-F7E0-4ECD-802C-6A528D9305C4}" sibTransId="{87F13AB5-FEFC-42D4-99E7-B247C29528DE}"/>
    <dgm:cxn modelId="{53AFAD15-A76D-4F84-AD31-431B4887CEE1}" srcId="{6B2592F6-24FF-4FB1-83E0-AB6692459956}" destId="{0062CEAF-682F-49F5-A344-BF14DA4AD050}" srcOrd="1" destOrd="0" parTransId="{2DD5C975-BADE-4486-B649-05DB43A3C424}" sibTransId="{1F11FBC0-2C64-4682-A71E-54A1D0D9664F}"/>
    <dgm:cxn modelId="{C8034D27-461A-4C1A-B6B5-1E8D2707CE58}" srcId="{C8628E90-8500-42A7-8409-F7B4B5D975CC}" destId="{6B2592F6-24FF-4FB1-83E0-AB6692459956}" srcOrd="1" destOrd="0" parTransId="{9E078AA3-11BA-465A-9DF5-B8D0A006E89A}" sibTransId="{19994968-8709-4C87-B359-0561CACFACAF}"/>
    <dgm:cxn modelId="{8950452B-C9B2-4EA9-811E-2995D282089C}" srcId="{C8628E90-8500-42A7-8409-F7B4B5D975CC}" destId="{9C35A555-013F-4A7E-9328-A2ED7F282585}" srcOrd="0" destOrd="0" parTransId="{79B686EB-1FFF-4C97-A32A-1C900B5ACC07}" sibTransId="{A8BE97C1-A88B-4EDA-A276-72EAD9909047}"/>
    <dgm:cxn modelId="{892FDD43-A466-46EB-95F1-3B3D4FE3064F}" srcId="{A11A965C-D3CC-43B5-9BC5-0F17A6A2E9A5}" destId="{BFC37942-C518-41D6-9385-1EB123F6853E}" srcOrd="0" destOrd="0" parTransId="{6503FAC4-E551-4CED-954F-174A937B8421}" sibTransId="{6B9ED941-ADC6-4C54-AF89-CB7FA662398F}"/>
    <dgm:cxn modelId="{5E91524E-E9C9-4187-8BAA-0295047BF973}" type="presOf" srcId="{0062CEAF-682F-49F5-A344-BF14DA4AD050}" destId="{CE17413B-3F9B-4D12-9679-7BBEFE9A5227}" srcOrd="0" destOrd="1" presId="urn:microsoft.com/office/officeart/2005/8/layout/vList5"/>
    <dgm:cxn modelId="{CB43504F-9A22-4FF3-8C0B-3C02AEE43D12}" srcId="{A11A965C-D3CC-43B5-9BC5-0F17A6A2E9A5}" destId="{635BA701-9A85-43DC-969A-4022C143A32C}" srcOrd="1" destOrd="0" parTransId="{2A9A9CE2-C348-4DCB-A2D6-AD4420591161}" sibTransId="{82B4EDD3-9C3B-4473-9D9A-BF82DFA31A6D}"/>
    <dgm:cxn modelId="{ADCD7E50-4F74-4580-B630-925AF69BCE07}" type="presOf" srcId="{9C35A555-013F-4A7E-9328-A2ED7F282585}" destId="{514DAE6D-5C34-4947-9709-B9BF2C6B40CF}" srcOrd="0" destOrd="0" presId="urn:microsoft.com/office/officeart/2005/8/layout/vList5"/>
    <dgm:cxn modelId="{0EBBF67D-39B9-4F6E-8066-B5447540693E}" type="presOf" srcId="{CDDE70F7-275E-4E61-A53D-C739F5801B6F}" destId="{CE17413B-3F9B-4D12-9679-7BBEFE9A5227}" srcOrd="0" destOrd="0" presId="urn:microsoft.com/office/officeart/2005/8/layout/vList5"/>
    <dgm:cxn modelId="{4A49399F-BEC0-4E8F-BC17-C14DC309EDAA}" type="presOf" srcId="{A11A965C-D3CC-43B5-9BC5-0F17A6A2E9A5}" destId="{05885040-EC3C-4D60-93EC-F94998F33962}" srcOrd="0" destOrd="0" presId="urn:microsoft.com/office/officeart/2005/8/layout/vList5"/>
    <dgm:cxn modelId="{275985A4-029B-420E-9366-18085D9AA868}" type="presOf" srcId="{635BA701-9A85-43DC-969A-4022C143A32C}" destId="{79D79D30-2783-471E-AF2F-CA603EA1AB08}" srcOrd="0" destOrd="1" presId="urn:microsoft.com/office/officeart/2005/8/layout/vList5"/>
    <dgm:cxn modelId="{F7A938D4-A09C-4079-8E2C-91D4BC3E486C}" srcId="{6B2592F6-24FF-4FB1-83E0-AB6692459956}" destId="{CDDE70F7-275E-4E61-A53D-C739F5801B6F}" srcOrd="0" destOrd="0" parTransId="{3A3273E6-D400-464A-B9F6-0AC933775B9C}" sibTransId="{F983F42E-A469-490F-8D43-261372BE4F5D}"/>
    <dgm:cxn modelId="{0F9AA5DA-666B-46B8-9527-BA4ABF3940ED}" type="presOf" srcId="{BFC37942-C518-41D6-9385-1EB123F6853E}" destId="{79D79D30-2783-471E-AF2F-CA603EA1AB08}" srcOrd="0" destOrd="0" presId="urn:microsoft.com/office/officeart/2005/8/layout/vList5"/>
    <dgm:cxn modelId="{BD30E6EC-507E-45C4-9B27-BD8E1C5F145E}" type="presOf" srcId="{6B2592F6-24FF-4FB1-83E0-AB6692459956}" destId="{E0A03FB9-67DF-4431-BAFB-C8E29A51584E}" srcOrd="0" destOrd="0" presId="urn:microsoft.com/office/officeart/2005/8/layout/vList5"/>
    <dgm:cxn modelId="{56F3C5EE-C56C-4A6E-AA95-1744CED69B4C}" type="presOf" srcId="{5F847374-4F5D-447A-9E1F-5982BD052FF5}" destId="{2461BB09-06B7-46EB-B1E6-7F3BD05A3DD1}" srcOrd="0" destOrd="0" presId="urn:microsoft.com/office/officeart/2005/8/layout/vList5"/>
    <dgm:cxn modelId="{683621F6-4C0E-4E35-AE36-CAFF09793263}" srcId="{C8628E90-8500-42A7-8409-F7B4B5D975CC}" destId="{A11A965C-D3CC-43B5-9BC5-0F17A6A2E9A5}" srcOrd="2" destOrd="0" parTransId="{86D48180-A45D-437E-974C-1500C1CF9D72}" sibTransId="{21D81E79-89D3-4479-BAEF-8FB3037D49CA}"/>
    <dgm:cxn modelId="{F8EBCC75-817E-486D-85DD-B81BC720D0E6}" type="presParOf" srcId="{47239ED1-B97B-498B-B163-621B605A3986}" destId="{D0C8E791-7972-449C-A9D0-E0E554C8309D}" srcOrd="0" destOrd="0" presId="urn:microsoft.com/office/officeart/2005/8/layout/vList5"/>
    <dgm:cxn modelId="{FDA44E96-B936-4404-AF16-2EB8909781BD}" type="presParOf" srcId="{D0C8E791-7972-449C-A9D0-E0E554C8309D}" destId="{514DAE6D-5C34-4947-9709-B9BF2C6B40CF}" srcOrd="0" destOrd="0" presId="urn:microsoft.com/office/officeart/2005/8/layout/vList5"/>
    <dgm:cxn modelId="{A8447579-8E09-48C4-B9FC-19EBC86FE364}" type="presParOf" srcId="{D0C8E791-7972-449C-A9D0-E0E554C8309D}" destId="{2461BB09-06B7-46EB-B1E6-7F3BD05A3DD1}" srcOrd="1" destOrd="0" presId="urn:microsoft.com/office/officeart/2005/8/layout/vList5"/>
    <dgm:cxn modelId="{56774DBD-0610-4C4F-88D4-F62FDC9A54B2}" type="presParOf" srcId="{47239ED1-B97B-498B-B163-621B605A3986}" destId="{F8E5F663-9F72-481C-A993-E63D3DB6D6C6}" srcOrd="1" destOrd="0" presId="urn:microsoft.com/office/officeart/2005/8/layout/vList5"/>
    <dgm:cxn modelId="{6F008CA4-439B-4260-90CF-8807E885AAD0}" type="presParOf" srcId="{47239ED1-B97B-498B-B163-621B605A3986}" destId="{E944E825-0A05-46F9-A90F-CEF7FF47C3C1}" srcOrd="2" destOrd="0" presId="urn:microsoft.com/office/officeart/2005/8/layout/vList5"/>
    <dgm:cxn modelId="{0F4D77EE-CE6A-48B8-AF3A-218333A239A5}" type="presParOf" srcId="{E944E825-0A05-46F9-A90F-CEF7FF47C3C1}" destId="{E0A03FB9-67DF-4431-BAFB-C8E29A51584E}" srcOrd="0" destOrd="0" presId="urn:microsoft.com/office/officeart/2005/8/layout/vList5"/>
    <dgm:cxn modelId="{99607395-617B-435A-A7B7-9649E77A889F}" type="presParOf" srcId="{E944E825-0A05-46F9-A90F-CEF7FF47C3C1}" destId="{CE17413B-3F9B-4D12-9679-7BBEFE9A5227}" srcOrd="1" destOrd="0" presId="urn:microsoft.com/office/officeart/2005/8/layout/vList5"/>
    <dgm:cxn modelId="{4EC94870-6904-43D3-AA30-7B0588191A9C}" type="presParOf" srcId="{47239ED1-B97B-498B-B163-621B605A3986}" destId="{5EDF9100-2A87-42A0-9FAB-813CB73E26A7}" srcOrd="3" destOrd="0" presId="urn:microsoft.com/office/officeart/2005/8/layout/vList5"/>
    <dgm:cxn modelId="{BD2B1998-AB18-4BD3-940B-0F71D9723F30}" type="presParOf" srcId="{47239ED1-B97B-498B-B163-621B605A3986}" destId="{AFCE9FD0-672C-4AF5-A769-A6EB74D26981}" srcOrd="4" destOrd="0" presId="urn:microsoft.com/office/officeart/2005/8/layout/vList5"/>
    <dgm:cxn modelId="{62D25FE2-AE4C-4DA6-BB22-99FBCD2EF2CD}" type="presParOf" srcId="{AFCE9FD0-672C-4AF5-A769-A6EB74D26981}" destId="{05885040-EC3C-4D60-93EC-F94998F33962}" srcOrd="0" destOrd="0" presId="urn:microsoft.com/office/officeart/2005/8/layout/vList5"/>
    <dgm:cxn modelId="{0ADEB0A5-BFC8-466D-ABF7-E35EF1068D81}" type="presParOf" srcId="{AFCE9FD0-672C-4AF5-A769-A6EB74D26981}" destId="{79D79D30-2783-471E-AF2F-CA603EA1AB0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9CA2B9-C410-42A6-B1B9-DFD065B497A2}" type="doc">
      <dgm:prSet loTypeId="urn:microsoft.com/office/officeart/2005/8/layout/vList5" loCatId="list" qsTypeId="urn:microsoft.com/office/officeart/2005/8/quickstyle/simple1" qsCatId="simple" csTypeId="urn:microsoft.com/office/officeart/2005/8/colors/accent5_2" csCatId="accent5" phldr="1"/>
      <dgm:spPr/>
      <dgm:t>
        <a:bodyPr/>
        <a:lstStyle/>
        <a:p>
          <a:endParaRPr lang="fr-FR"/>
        </a:p>
      </dgm:t>
    </dgm:pt>
    <dgm:pt modelId="{5E83FCD7-6E29-4B73-94E8-2E6A8438D96F}">
      <dgm:prSet phldrT="[Texte]"/>
      <dgm:spPr/>
      <dgm:t>
        <a:bodyPr/>
        <a:lstStyle/>
        <a:p>
          <a:r>
            <a:rPr lang="fr-FR" dirty="0"/>
            <a:t>L’homicide involontaire ou les violences involontaires</a:t>
          </a:r>
        </a:p>
      </dgm:t>
    </dgm:pt>
    <dgm:pt modelId="{21D3F835-366D-45BD-8FF6-9B0ECB67E024}" type="parTrans" cxnId="{D86C59B1-A0EA-411A-B61F-7971DEA2BEE1}">
      <dgm:prSet/>
      <dgm:spPr/>
      <dgm:t>
        <a:bodyPr/>
        <a:lstStyle/>
        <a:p>
          <a:endParaRPr lang="fr-FR"/>
        </a:p>
      </dgm:t>
    </dgm:pt>
    <dgm:pt modelId="{22A85A1D-6246-4900-A138-9FBA38B5FA2E}" type="sibTrans" cxnId="{D86C59B1-A0EA-411A-B61F-7971DEA2BEE1}">
      <dgm:prSet/>
      <dgm:spPr/>
      <dgm:t>
        <a:bodyPr/>
        <a:lstStyle/>
        <a:p>
          <a:endParaRPr lang="fr-FR"/>
        </a:p>
      </dgm:t>
    </dgm:pt>
    <dgm:pt modelId="{7ED9CF8B-0939-489A-9FBB-D33700BBB4E4}">
      <dgm:prSet phldrT="[Texte]"/>
      <dgm:spPr/>
      <dgm:t>
        <a:bodyPr/>
        <a:lstStyle/>
        <a:p>
          <a:r>
            <a:rPr lang="fr-FR" dirty="0"/>
            <a:t>Art. 221-6 du Code pénal : « </a:t>
          </a:r>
          <a:r>
            <a:rPr lang="fr-FR" i="1" dirty="0"/>
            <a:t>Le fait de causer, dans les conditions et selon les distinctions prévues à l’article 121-3, par maladresse, imprudence, inattention, négligence ou manquement à une obligation de prudence ou de sécurité imposée par la loi ou le règlement, la mort d’autrui constitue un homicide involontaire</a:t>
          </a:r>
          <a:r>
            <a:rPr lang="fr-FR" dirty="0"/>
            <a:t> ».</a:t>
          </a:r>
        </a:p>
      </dgm:t>
    </dgm:pt>
    <dgm:pt modelId="{50481EF3-3B31-4181-BB41-A6E4E6D66BC0}" type="parTrans" cxnId="{85DAEBC7-08B0-4505-9A91-73AE3BE70F73}">
      <dgm:prSet/>
      <dgm:spPr/>
      <dgm:t>
        <a:bodyPr/>
        <a:lstStyle/>
        <a:p>
          <a:endParaRPr lang="fr-FR"/>
        </a:p>
      </dgm:t>
    </dgm:pt>
    <dgm:pt modelId="{A1B2762D-AB15-446A-B881-DF8E3D57320F}" type="sibTrans" cxnId="{85DAEBC7-08B0-4505-9A91-73AE3BE70F73}">
      <dgm:prSet/>
      <dgm:spPr/>
      <dgm:t>
        <a:bodyPr/>
        <a:lstStyle/>
        <a:p>
          <a:endParaRPr lang="fr-FR"/>
        </a:p>
      </dgm:t>
    </dgm:pt>
    <dgm:pt modelId="{CF197586-27CC-4143-AFD5-DABEBB3AF5E3}">
      <dgm:prSet phldrT="[Texte]"/>
      <dgm:spPr/>
      <dgm:t>
        <a:bodyPr/>
        <a:lstStyle/>
        <a:p>
          <a:r>
            <a:rPr lang="fr-FR" dirty="0"/>
            <a:t>La non assistance à personne en danger</a:t>
          </a:r>
        </a:p>
      </dgm:t>
    </dgm:pt>
    <dgm:pt modelId="{5488E331-8BBA-41CE-95E2-D2ABC0C9091B}" type="parTrans" cxnId="{01FD4312-09B1-4C06-B39E-B5E62FB896F6}">
      <dgm:prSet/>
      <dgm:spPr/>
      <dgm:t>
        <a:bodyPr/>
        <a:lstStyle/>
        <a:p>
          <a:endParaRPr lang="fr-FR"/>
        </a:p>
      </dgm:t>
    </dgm:pt>
    <dgm:pt modelId="{413FE48D-7DDB-4197-9046-FB997E2BD518}" type="sibTrans" cxnId="{01FD4312-09B1-4C06-B39E-B5E62FB896F6}">
      <dgm:prSet/>
      <dgm:spPr/>
      <dgm:t>
        <a:bodyPr/>
        <a:lstStyle/>
        <a:p>
          <a:endParaRPr lang="fr-FR"/>
        </a:p>
      </dgm:t>
    </dgm:pt>
    <dgm:pt modelId="{AF93E5A5-67D3-4916-9037-BAF6F8F2261B}">
      <dgm:prSet phldrT="[Texte]"/>
      <dgm:spPr/>
      <dgm:t>
        <a:bodyPr/>
        <a:lstStyle/>
        <a:p>
          <a:endParaRPr lang="fr-FR" dirty="0"/>
        </a:p>
      </dgm:t>
    </dgm:pt>
    <dgm:pt modelId="{E57AA9B9-2A8E-45C7-AB9C-287751621E1C}" type="parTrans" cxnId="{7B617B6A-F293-4057-9177-A04D86492372}">
      <dgm:prSet/>
      <dgm:spPr/>
      <dgm:t>
        <a:bodyPr/>
        <a:lstStyle/>
        <a:p>
          <a:endParaRPr lang="fr-FR"/>
        </a:p>
      </dgm:t>
    </dgm:pt>
    <dgm:pt modelId="{B2ED34D3-59D1-4371-900E-AC4595855AF0}" type="sibTrans" cxnId="{7B617B6A-F293-4057-9177-A04D86492372}">
      <dgm:prSet/>
      <dgm:spPr/>
      <dgm:t>
        <a:bodyPr/>
        <a:lstStyle/>
        <a:p>
          <a:endParaRPr lang="fr-FR"/>
        </a:p>
      </dgm:t>
    </dgm:pt>
    <dgm:pt modelId="{BEF831DE-6F79-420E-9A9F-9C8E6BE2CE69}">
      <dgm:prSet phldrT="[Texte]"/>
      <dgm:spPr/>
      <dgm:t>
        <a:bodyPr/>
        <a:lstStyle/>
        <a:p>
          <a:r>
            <a:rPr lang="fr-FR" dirty="0"/>
            <a:t>La mise en danger de la vie d’autrui</a:t>
          </a:r>
        </a:p>
      </dgm:t>
    </dgm:pt>
    <dgm:pt modelId="{1EA69F5B-71F5-46AC-945C-CF73BA0E00D1}" type="parTrans" cxnId="{7A5F74B6-59F8-446E-BF40-86C37ECDA525}">
      <dgm:prSet/>
      <dgm:spPr/>
      <dgm:t>
        <a:bodyPr/>
        <a:lstStyle/>
        <a:p>
          <a:endParaRPr lang="fr-FR"/>
        </a:p>
      </dgm:t>
    </dgm:pt>
    <dgm:pt modelId="{F7F45E97-9E48-45BF-8731-FA1B1BB9A069}" type="sibTrans" cxnId="{7A5F74B6-59F8-446E-BF40-86C37ECDA525}">
      <dgm:prSet/>
      <dgm:spPr/>
      <dgm:t>
        <a:bodyPr/>
        <a:lstStyle/>
        <a:p>
          <a:endParaRPr lang="fr-FR"/>
        </a:p>
      </dgm:t>
    </dgm:pt>
    <dgm:pt modelId="{846BACAD-A86E-4993-9B42-796722896A00}">
      <dgm:prSet phldrT="[Texte]"/>
      <dgm:spPr/>
      <dgm:t>
        <a:bodyPr/>
        <a:lstStyle/>
        <a:p>
          <a:r>
            <a:rPr lang="fr-FR" dirty="0"/>
            <a:t>Art. 223-6 du Code pénal : </a:t>
          </a:r>
          <a:r>
            <a:rPr lang="fr-FR" i="1" dirty="0"/>
            <a:t>« Le fait d’exposer directement autrui à un risque immédiat de mort ou de blessures de nature à entraîner une mutilation ou une infirmité permanente par la violation manifestement délibérée d’une obligation particulière de prudence ou de sécurité imposée par la loi ou le règlement est puni d’un an d’emprisonnement et de 15.000 € d’amende</a:t>
          </a:r>
          <a:r>
            <a:rPr lang="fr-FR" dirty="0"/>
            <a:t>. » Attention, si le risque se réalise, l’infraction ne sera pas caractérisée.</a:t>
          </a:r>
        </a:p>
      </dgm:t>
    </dgm:pt>
    <dgm:pt modelId="{9D6ED006-4051-4A8B-A3E8-2E7BE921E90B}" type="parTrans" cxnId="{416D0770-880D-45B0-A261-13B5565EC1BB}">
      <dgm:prSet/>
      <dgm:spPr/>
      <dgm:t>
        <a:bodyPr/>
        <a:lstStyle/>
        <a:p>
          <a:endParaRPr lang="fr-FR"/>
        </a:p>
      </dgm:t>
    </dgm:pt>
    <dgm:pt modelId="{51BE9C72-B7FC-401B-87AA-D551EC632383}" type="sibTrans" cxnId="{416D0770-880D-45B0-A261-13B5565EC1BB}">
      <dgm:prSet/>
      <dgm:spPr/>
      <dgm:t>
        <a:bodyPr/>
        <a:lstStyle/>
        <a:p>
          <a:endParaRPr lang="fr-FR"/>
        </a:p>
      </dgm:t>
    </dgm:pt>
    <dgm:pt modelId="{35E0B028-A30B-49B6-A2B5-2BB4D8A9C3CF}">
      <dgm:prSet/>
      <dgm:spPr/>
      <dgm:t>
        <a:bodyPr/>
        <a:lstStyle/>
        <a:p>
          <a:r>
            <a:rPr lang="fr-FR" dirty="0"/>
            <a:t>Art. 223-6 du Code pénal : le fait pour un individu de s’abstenir volontairement de porter à une personne en péril l’assistance que, sans risque pour lui ou pour les tiers, il pouvait lui prêter soit par son action personnelle, soit en provoquant un secours, caractérise le délit de non assistance à personne en danger.</a:t>
          </a:r>
        </a:p>
      </dgm:t>
    </dgm:pt>
    <dgm:pt modelId="{727B692A-63F1-41CF-880F-293AAC59051B}" type="parTrans" cxnId="{FA9962F7-100D-4686-82E5-B455CCA21DE8}">
      <dgm:prSet/>
      <dgm:spPr/>
      <dgm:t>
        <a:bodyPr/>
        <a:lstStyle/>
        <a:p>
          <a:endParaRPr lang="fr-FR"/>
        </a:p>
      </dgm:t>
    </dgm:pt>
    <dgm:pt modelId="{F3ACBFF7-AD30-4A4D-81A8-712582B4234C}" type="sibTrans" cxnId="{FA9962F7-100D-4686-82E5-B455CCA21DE8}">
      <dgm:prSet/>
      <dgm:spPr/>
      <dgm:t>
        <a:bodyPr/>
        <a:lstStyle/>
        <a:p>
          <a:endParaRPr lang="fr-FR"/>
        </a:p>
      </dgm:t>
    </dgm:pt>
    <dgm:pt modelId="{B1BD4EEC-2008-4E40-83E7-708A8761EE1A}">
      <dgm:prSet phldrT="[Texte]"/>
      <dgm:spPr/>
      <dgm:t>
        <a:bodyPr/>
        <a:lstStyle/>
        <a:p>
          <a:r>
            <a:rPr lang="fr-FR" dirty="0"/>
            <a:t>Si les faits ne causent pas la mort mais des blessures ou séquelles, l’infraction de violences involontaires pourra être retenue.</a:t>
          </a:r>
        </a:p>
      </dgm:t>
    </dgm:pt>
    <dgm:pt modelId="{B20F12E6-098D-46D4-9320-2C1F981CD36D}" type="parTrans" cxnId="{0C9F223F-2141-4481-ADD9-D335CC259F57}">
      <dgm:prSet/>
      <dgm:spPr/>
    </dgm:pt>
    <dgm:pt modelId="{6945FE36-C400-4D6A-BD8E-14F86A509DFF}" type="sibTrans" cxnId="{0C9F223F-2141-4481-ADD9-D335CC259F57}">
      <dgm:prSet/>
      <dgm:spPr/>
    </dgm:pt>
    <dgm:pt modelId="{D387F924-7C60-4D57-920B-AAFFB4AC877A}">
      <dgm:prSet/>
      <dgm:spPr/>
      <dgm:t>
        <a:bodyPr/>
        <a:lstStyle/>
        <a:p>
          <a:r>
            <a:rPr lang="fr-FR" b="0" i="0" dirty="0"/>
            <a:t>La gravité et l’imminence du péril doivent s’apprécier au moment où la personne qui doit porter secours en a connaissance. L’infraction est intentionnelle :  l’abstention doit être volontaire et décidée en connaissance de cause.</a:t>
          </a:r>
          <a:endParaRPr lang="fr-FR" dirty="0"/>
        </a:p>
      </dgm:t>
    </dgm:pt>
    <dgm:pt modelId="{FDB30C54-49D8-4EAD-A43E-33617FCFBB38}" type="parTrans" cxnId="{8773085D-B375-43DD-915F-B850F27A602C}">
      <dgm:prSet/>
      <dgm:spPr/>
    </dgm:pt>
    <dgm:pt modelId="{F150E49E-035E-4F32-A7A5-C422AA5C0E49}" type="sibTrans" cxnId="{8773085D-B375-43DD-915F-B850F27A602C}">
      <dgm:prSet/>
      <dgm:spPr/>
    </dgm:pt>
    <dgm:pt modelId="{BA883C9D-5235-49B8-B81E-64B168D2C906}" type="pres">
      <dgm:prSet presAssocID="{309CA2B9-C410-42A6-B1B9-DFD065B497A2}" presName="Name0" presStyleCnt="0">
        <dgm:presLayoutVars>
          <dgm:dir/>
          <dgm:animLvl val="lvl"/>
          <dgm:resizeHandles val="exact"/>
        </dgm:presLayoutVars>
      </dgm:prSet>
      <dgm:spPr/>
    </dgm:pt>
    <dgm:pt modelId="{9BA3376D-39F1-440C-B308-DBEB269EA548}" type="pres">
      <dgm:prSet presAssocID="{5E83FCD7-6E29-4B73-94E8-2E6A8438D96F}" presName="linNode" presStyleCnt="0"/>
      <dgm:spPr/>
    </dgm:pt>
    <dgm:pt modelId="{32584BC1-068D-4C2F-871D-7CABE6042BB1}" type="pres">
      <dgm:prSet presAssocID="{5E83FCD7-6E29-4B73-94E8-2E6A8438D96F}" presName="parentText" presStyleLbl="node1" presStyleIdx="0" presStyleCnt="3">
        <dgm:presLayoutVars>
          <dgm:chMax val="1"/>
          <dgm:bulletEnabled val="1"/>
        </dgm:presLayoutVars>
      </dgm:prSet>
      <dgm:spPr/>
    </dgm:pt>
    <dgm:pt modelId="{DBCD8405-AD73-4144-9B94-77F3C46FB5E1}" type="pres">
      <dgm:prSet presAssocID="{5E83FCD7-6E29-4B73-94E8-2E6A8438D96F}" presName="descendantText" presStyleLbl="alignAccFollowNode1" presStyleIdx="0" presStyleCnt="3">
        <dgm:presLayoutVars>
          <dgm:bulletEnabled val="1"/>
        </dgm:presLayoutVars>
      </dgm:prSet>
      <dgm:spPr/>
    </dgm:pt>
    <dgm:pt modelId="{9940A9A8-DAE8-48D2-8F91-80A1F2F06493}" type="pres">
      <dgm:prSet presAssocID="{22A85A1D-6246-4900-A138-9FBA38B5FA2E}" presName="sp" presStyleCnt="0"/>
      <dgm:spPr/>
    </dgm:pt>
    <dgm:pt modelId="{512BE925-4355-4EEF-A382-7F963CA35030}" type="pres">
      <dgm:prSet presAssocID="{CF197586-27CC-4143-AFD5-DABEBB3AF5E3}" presName="linNode" presStyleCnt="0"/>
      <dgm:spPr/>
    </dgm:pt>
    <dgm:pt modelId="{9CE596ED-2821-4ECE-8701-A59FD0B2EEC4}" type="pres">
      <dgm:prSet presAssocID="{CF197586-27CC-4143-AFD5-DABEBB3AF5E3}" presName="parentText" presStyleLbl="node1" presStyleIdx="1" presStyleCnt="3">
        <dgm:presLayoutVars>
          <dgm:chMax val="1"/>
          <dgm:bulletEnabled val="1"/>
        </dgm:presLayoutVars>
      </dgm:prSet>
      <dgm:spPr/>
    </dgm:pt>
    <dgm:pt modelId="{B0D578B5-9B38-46DD-89E7-E84A7C62E926}" type="pres">
      <dgm:prSet presAssocID="{CF197586-27CC-4143-AFD5-DABEBB3AF5E3}" presName="descendantText" presStyleLbl="alignAccFollowNode1" presStyleIdx="1" presStyleCnt="3">
        <dgm:presLayoutVars>
          <dgm:bulletEnabled val="1"/>
        </dgm:presLayoutVars>
      </dgm:prSet>
      <dgm:spPr/>
    </dgm:pt>
    <dgm:pt modelId="{6695D870-7538-4602-8B86-86187157E53A}" type="pres">
      <dgm:prSet presAssocID="{413FE48D-7DDB-4197-9046-FB997E2BD518}" presName="sp" presStyleCnt="0"/>
      <dgm:spPr/>
    </dgm:pt>
    <dgm:pt modelId="{146CC703-7B6D-4630-A476-8E8AB4E06C4A}" type="pres">
      <dgm:prSet presAssocID="{BEF831DE-6F79-420E-9A9F-9C8E6BE2CE69}" presName="linNode" presStyleCnt="0"/>
      <dgm:spPr/>
    </dgm:pt>
    <dgm:pt modelId="{349FB8F0-73A1-4F4D-A6C3-A82060BCEC00}" type="pres">
      <dgm:prSet presAssocID="{BEF831DE-6F79-420E-9A9F-9C8E6BE2CE69}" presName="parentText" presStyleLbl="node1" presStyleIdx="2" presStyleCnt="3">
        <dgm:presLayoutVars>
          <dgm:chMax val="1"/>
          <dgm:bulletEnabled val="1"/>
        </dgm:presLayoutVars>
      </dgm:prSet>
      <dgm:spPr/>
    </dgm:pt>
    <dgm:pt modelId="{A0ADC69D-B8E9-44C6-AE19-8AB8D7774DB2}" type="pres">
      <dgm:prSet presAssocID="{BEF831DE-6F79-420E-9A9F-9C8E6BE2CE69}" presName="descendantText" presStyleLbl="alignAccFollowNode1" presStyleIdx="2" presStyleCnt="3">
        <dgm:presLayoutVars>
          <dgm:bulletEnabled val="1"/>
        </dgm:presLayoutVars>
      </dgm:prSet>
      <dgm:spPr/>
    </dgm:pt>
  </dgm:ptLst>
  <dgm:cxnLst>
    <dgm:cxn modelId="{855D4100-7A0A-4938-B756-90247D65C401}" type="presOf" srcId="{7ED9CF8B-0939-489A-9FBB-D33700BBB4E4}" destId="{DBCD8405-AD73-4144-9B94-77F3C46FB5E1}" srcOrd="0" destOrd="0" presId="urn:microsoft.com/office/officeart/2005/8/layout/vList5"/>
    <dgm:cxn modelId="{01FD4312-09B1-4C06-B39E-B5E62FB896F6}" srcId="{309CA2B9-C410-42A6-B1B9-DFD065B497A2}" destId="{CF197586-27CC-4143-AFD5-DABEBB3AF5E3}" srcOrd="1" destOrd="0" parTransId="{5488E331-8BBA-41CE-95E2-D2ABC0C9091B}" sibTransId="{413FE48D-7DDB-4197-9046-FB997E2BD518}"/>
    <dgm:cxn modelId="{538FCE3C-B243-40CF-89BD-66172603E968}" type="presOf" srcId="{AF93E5A5-67D3-4916-9037-BAF6F8F2261B}" destId="{B0D578B5-9B38-46DD-89E7-E84A7C62E926}" srcOrd="0" destOrd="0" presId="urn:microsoft.com/office/officeart/2005/8/layout/vList5"/>
    <dgm:cxn modelId="{0C9F223F-2141-4481-ADD9-D335CC259F57}" srcId="{5E83FCD7-6E29-4B73-94E8-2E6A8438D96F}" destId="{B1BD4EEC-2008-4E40-83E7-708A8761EE1A}" srcOrd="1" destOrd="0" parTransId="{B20F12E6-098D-46D4-9320-2C1F981CD36D}" sibTransId="{6945FE36-C400-4D6A-BD8E-14F86A509DFF}"/>
    <dgm:cxn modelId="{F162405C-509B-4BC0-A24F-DD66D287A53D}" type="presOf" srcId="{309CA2B9-C410-42A6-B1B9-DFD065B497A2}" destId="{BA883C9D-5235-49B8-B81E-64B168D2C906}" srcOrd="0" destOrd="0" presId="urn:microsoft.com/office/officeart/2005/8/layout/vList5"/>
    <dgm:cxn modelId="{8773085D-B375-43DD-915F-B850F27A602C}" srcId="{CF197586-27CC-4143-AFD5-DABEBB3AF5E3}" destId="{D387F924-7C60-4D57-920B-AAFFB4AC877A}" srcOrd="2" destOrd="0" parTransId="{FDB30C54-49D8-4EAD-A43E-33617FCFBB38}" sibTransId="{F150E49E-035E-4F32-A7A5-C422AA5C0E49}"/>
    <dgm:cxn modelId="{7B617B6A-F293-4057-9177-A04D86492372}" srcId="{CF197586-27CC-4143-AFD5-DABEBB3AF5E3}" destId="{AF93E5A5-67D3-4916-9037-BAF6F8F2261B}" srcOrd="0" destOrd="0" parTransId="{E57AA9B9-2A8E-45C7-AB9C-287751621E1C}" sibTransId="{B2ED34D3-59D1-4371-900E-AC4595855AF0}"/>
    <dgm:cxn modelId="{963A374D-F0BB-4EA8-90C9-0CC098D367C4}" type="presOf" srcId="{BEF831DE-6F79-420E-9A9F-9C8E6BE2CE69}" destId="{349FB8F0-73A1-4F4D-A6C3-A82060BCEC00}" srcOrd="0" destOrd="0" presId="urn:microsoft.com/office/officeart/2005/8/layout/vList5"/>
    <dgm:cxn modelId="{416D0770-880D-45B0-A261-13B5565EC1BB}" srcId="{BEF831DE-6F79-420E-9A9F-9C8E6BE2CE69}" destId="{846BACAD-A86E-4993-9B42-796722896A00}" srcOrd="0" destOrd="0" parTransId="{9D6ED006-4051-4A8B-A3E8-2E7BE921E90B}" sibTransId="{51BE9C72-B7FC-401B-87AA-D551EC632383}"/>
    <dgm:cxn modelId="{2A160F79-5372-4638-95FE-C6359E13C35C}" type="presOf" srcId="{35E0B028-A30B-49B6-A2B5-2BB4D8A9C3CF}" destId="{B0D578B5-9B38-46DD-89E7-E84A7C62E926}" srcOrd="0" destOrd="1" presId="urn:microsoft.com/office/officeart/2005/8/layout/vList5"/>
    <dgm:cxn modelId="{17965986-FD37-48C7-8F36-190ADC62E038}" type="presOf" srcId="{D387F924-7C60-4D57-920B-AAFFB4AC877A}" destId="{B0D578B5-9B38-46DD-89E7-E84A7C62E926}" srcOrd="0" destOrd="2" presId="urn:microsoft.com/office/officeart/2005/8/layout/vList5"/>
    <dgm:cxn modelId="{8623A1A0-BA72-45AB-B494-74C9BF1970D1}" type="presOf" srcId="{846BACAD-A86E-4993-9B42-796722896A00}" destId="{A0ADC69D-B8E9-44C6-AE19-8AB8D7774DB2}" srcOrd="0" destOrd="0" presId="urn:microsoft.com/office/officeart/2005/8/layout/vList5"/>
    <dgm:cxn modelId="{01CD85A1-5BF5-41BB-BC34-01E9EF54F43F}" type="presOf" srcId="{5E83FCD7-6E29-4B73-94E8-2E6A8438D96F}" destId="{32584BC1-068D-4C2F-871D-7CABE6042BB1}" srcOrd="0" destOrd="0" presId="urn:microsoft.com/office/officeart/2005/8/layout/vList5"/>
    <dgm:cxn modelId="{D86C59B1-A0EA-411A-B61F-7971DEA2BEE1}" srcId="{309CA2B9-C410-42A6-B1B9-DFD065B497A2}" destId="{5E83FCD7-6E29-4B73-94E8-2E6A8438D96F}" srcOrd="0" destOrd="0" parTransId="{21D3F835-366D-45BD-8FF6-9B0ECB67E024}" sibTransId="{22A85A1D-6246-4900-A138-9FBA38B5FA2E}"/>
    <dgm:cxn modelId="{48DB50B6-161C-4C62-9849-785CC1C1A29E}" type="presOf" srcId="{CF197586-27CC-4143-AFD5-DABEBB3AF5E3}" destId="{9CE596ED-2821-4ECE-8701-A59FD0B2EEC4}" srcOrd="0" destOrd="0" presId="urn:microsoft.com/office/officeart/2005/8/layout/vList5"/>
    <dgm:cxn modelId="{7A5F74B6-59F8-446E-BF40-86C37ECDA525}" srcId="{309CA2B9-C410-42A6-B1B9-DFD065B497A2}" destId="{BEF831DE-6F79-420E-9A9F-9C8E6BE2CE69}" srcOrd="2" destOrd="0" parTransId="{1EA69F5B-71F5-46AC-945C-CF73BA0E00D1}" sibTransId="{F7F45E97-9E48-45BF-8731-FA1B1BB9A069}"/>
    <dgm:cxn modelId="{85DAEBC7-08B0-4505-9A91-73AE3BE70F73}" srcId="{5E83FCD7-6E29-4B73-94E8-2E6A8438D96F}" destId="{7ED9CF8B-0939-489A-9FBB-D33700BBB4E4}" srcOrd="0" destOrd="0" parTransId="{50481EF3-3B31-4181-BB41-A6E4E6D66BC0}" sibTransId="{A1B2762D-AB15-446A-B881-DF8E3D57320F}"/>
    <dgm:cxn modelId="{4CC5CEDC-E7CA-44C2-9B66-E6D21A589E41}" type="presOf" srcId="{B1BD4EEC-2008-4E40-83E7-708A8761EE1A}" destId="{DBCD8405-AD73-4144-9B94-77F3C46FB5E1}" srcOrd="0" destOrd="1" presId="urn:microsoft.com/office/officeart/2005/8/layout/vList5"/>
    <dgm:cxn modelId="{FA9962F7-100D-4686-82E5-B455CCA21DE8}" srcId="{CF197586-27CC-4143-AFD5-DABEBB3AF5E3}" destId="{35E0B028-A30B-49B6-A2B5-2BB4D8A9C3CF}" srcOrd="1" destOrd="0" parTransId="{727B692A-63F1-41CF-880F-293AAC59051B}" sibTransId="{F3ACBFF7-AD30-4A4D-81A8-712582B4234C}"/>
    <dgm:cxn modelId="{9B2ADD0D-0269-4B30-A2D2-1D92D2013B42}" type="presParOf" srcId="{BA883C9D-5235-49B8-B81E-64B168D2C906}" destId="{9BA3376D-39F1-440C-B308-DBEB269EA548}" srcOrd="0" destOrd="0" presId="urn:microsoft.com/office/officeart/2005/8/layout/vList5"/>
    <dgm:cxn modelId="{3BCC5081-1A54-4DCA-A7B2-F6B6DA583573}" type="presParOf" srcId="{9BA3376D-39F1-440C-B308-DBEB269EA548}" destId="{32584BC1-068D-4C2F-871D-7CABE6042BB1}" srcOrd="0" destOrd="0" presId="urn:microsoft.com/office/officeart/2005/8/layout/vList5"/>
    <dgm:cxn modelId="{C2C7DD5F-F349-4CAC-87CB-DB1BA94C6F7D}" type="presParOf" srcId="{9BA3376D-39F1-440C-B308-DBEB269EA548}" destId="{DBCD8405-AD73-4144-9B94-77F3C46FB5E1}" srcOrd="1" destOrd="0" presId="urn:microsoft.com/office/officeart/2005/8/layout/vList5"/>
    <dgm:cxn modelId="{AD6B90A8-BB20-497B-B945-351010212A19}" type="presParOf" srcId="{BA883C9D-5235-49B8-B81E-64B168D2C906}" destId="{9940A9A8-DAE8-48D2-8F91-80A1F2F06493}" srcOrd="1" destOrd="0" presId="urn:microsoft.com/office/officeart/2005/8/layout/vList5"/>
    <dgm:cxn modelId="{B31C3C1E-371F-40E8-BFED-4EB3A798655D}" type="presParOf" srcId="{BA883C9D-5235-49B8-B81E-64B168D2C906}" destId="{512BE925-4355-4EEF-A382-7F963CA35030}" srcOrd="2" destOrd="0" presId="urn:microsoft.com/office/officeart/2005/8/layout/vList5"/>
    <dgm:cxn modelId="{261BA716-0B19-40D7-8743-920568E12BC5}" type="presParOf" srcId="{512BE925-4355-4EEF-A382-7F963CA35030}" destId="{9CE596ED-2821-4ECE-8701-A59FD0B2EEC4}" srcOrd="0" destOrd="0" presId="urn:microsoft.com/office/officeart/2005/8/layout/vList5"/>
    <dgm:cxn modelId="{60EC017F-2D3E-4231-8C23-FA95C29D3941}" type="presParOf" srcId="{512BE925-4355-4EEF-A382-7F963CA35030}" destId="{B0D578B5-9B38-46DD-89E7-E84A7C62E926}" srcOrd="1" destOrd="0" presId="urn:microsoft.com/office/officeart/2005/8/layout/vList5"/>
    <dgm:cxn modelId="{319CE1DE-93F1-43B8-83A2-80FC10F2B4DD}" type="presParOf" srcId="{BA883C9D-5235-49B8-B81E-64B168D2C906}" destId="{6695D870-7538-4602-8B86-86187157E53A}" srcOrd="3" destOrd="0" presId="urn:microsoft.com/office/officeart/2005/8/layout/vList5"/>
    <dgm:cxn modelId="{A85FB6C7-3F72-4D0E-987A-DB7D08B18270}" type="presParOf" srcId="{BA883C9D-5235-49B8-B81E-64B168D2C906}" destId="{146CC703-7B6D-4630-A476-8E8AB4E06C4A}" srcOrd="4" destOrd="0" presId="urn:microsoft.com/office/officeart/2005/8/layout/vList5"/>
    <dgm:cxn modelId="{340BEC1E-D5C0-4FD3-95C8-C865604F1B10}" type="presParOf" srcId="{146CC703-7B6D-4630-A476-8E8AB4E06C4A}" destId="{349FB8F0-73A1-4F4D-A6C3-A82060BCEC00}" srcOrd="0" destOrd="0" presId="urn:microsoft.com/office/officeart/2005/8/layout/vList5"/>
    <dgm:cxn modelId="{F83B7A51-CA05-4728-B5E8-E4AFBA127A8F}" type="presParOf" srcId="{146CC703-7B6D-4630-A476-8E8AB4E06C4A}" destId="{A0ADC69D-B8E9-44C6-AE19-8AB8D7774DB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61BB09-06B7-46EB-B1E6-7F3BD05A3DD1}">
      <dsp:nvSpPr>
        <dsp:cNvPr id="0" name=""/>
        <dsp:cNvSpPr/>
      </dsp:nvSpPr>
      <dsp:spPr>
        <a:xfrm rot="5400000">
          <a:off x="5012703" y="-1901980"/>
          <a:ext cx="1166849" cy="5266944"/>
        </a:xfrm>
        <a:prstGeom prst="round2Same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a:t>L’EHPAD doit tout mettre en œuvre pour garantir le bon quotidien de ses résidents</a:t>
          </a:r>
        </a:p>
      </dsp:txBody>
      <dsp:txXfrm rot="-5400000">
        <a:off x="2962656" y="205028"/>
        <a:ext cx="5209983" cy="1052927"/>
      </dsp:txXfrm>
    </dsp:sp>
    <dsp:sp modelId="{514DAE6D-5C34-4947-9709-B9BF2C6B40CF}">
      <dsp:nvSpPr>
        <dsp:cNvPr id="0" name=""/>
        <dsp:cNvSpPr/>
      </dsp:nvSpPr>
      <dsp:spPr>
        <a:xfrm>
          <a:off x="0" y="2209"/>
          <a:ext cx="2962656" cy="145856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fr-FR" sz="2200" kern="1200" dirty="0"/>
            <a:t>Une obligation de sécurité de moyens</a:t>
          </a:r>
        </a:p>
      </dsp:txBody>
      <dsp:txXfrm>
        <a:off x="71201" y="73410"/>
        <a:ext cx="2820254" cy="1316160"/>
      </dsp:txXfrm>
    </dsp:sp>
    <dsp:sp modelId="{CE17413B-3F9B-4D12-9679-7BBEFE9A5227}">
      <dsp:nvSpPr>
        <dsp:cNvPr id="0" name=""/>
        <dsp:cNvSpPr/>
      </dsp:nvSpPr>
      <dsp:spPr>
        <a:xfrm rot="5400000">
          <a:off x="5012703" y="-370490"/>
          <a:ext cx="1166849" cy="5266944"/>
        </a:xfrm>
        <a:prstGeom prst="round2Same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a:t>La responsabilité civile de l’EHPAD ne peut être retenue qu’en cas de faute, négligence ou imprudence</a:t>
          </a:r>
        </a:p>
        <a:p>
          <a:pPr marL="171450" lvl="1" indent="-171450" algn="l" defTabSz="755650">
            <a:lnSpc>
              <a:spcPct val="90000"/>
            </a:lnSpc>
            <a:spcBef>
              <a:spcPct val="0"/>
            </a:spcBef>
            <a:spcAft>
              <a:spcPct val="15000"/>
            </a:spcAft>
            <a:buChar char="•"/>
          </a:pPr>
          <a:r>
            <a:rPr lang="fr-FR" sz="1700" kern="1200" dirty="0"/>
            <a:t>Par exemple : un défaut de surveillance</a:t>
          </a:r>
        </a:p>
      </dsp:txBody>
      <dsp:txXfrm rot="-5400000">
        <a:off x="2962656" y="1736518"/>
        <a:ext cx="5209983" cy="1052927"/>
      </dsp:txXfrm>
    </dsp:sp>
    <dsp:sp modelId="{E0A03FB9-67DF-4431-BAFB-C8E29A51584E}">
      <dsp:nvSpPr>
        <dsp:cNvPr id="0" name=""/>
        <dsp:cNvSpPr/>
      </dsp:nvSpPr>
      <dsp:spPr>
        <a:xfrm>
          <a:off x="0" y="1533700"/>
          <a:ext cx="2962656" cy="145856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fr-FR" sz="2200" kern="1200" dirty="0"/>
            <a:t>Sur l’engagement de la responsabilité civile de l’EHPAD</a:t>
          </a:r>
        </a:p>
      </dsp:txBody>
      <dsp:txXfrm>
        <a:off x="71201" y="1604901"/>
        <a:ext cx="2820254" cy="1316160"/>
      </dsp:txXfrm>
    </dsp:sp>
    <dsp:sp modelId="{79D79D30-2783-471E-AF2F-CA603EA1AB08}">
      <dsp:nvSpPr>
        <dsp:cNvPr id="0" name=""/>
        <dsp:cNvSpPr/>
      </dsp:nvSpPr>
      <dsp:spPr>
        <a:xfrm rot="5400000">
          <a:off x="5012703" y="1160999"/>
          <a:ext cx="1166849" cy="5266944"/>
        </a:xfrm>
        <a:prstGeom prst="round2Same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a:t>Les prestations fournies par l’EHPAD</a:t>
          </a:r>
        </a:p>
        <a:p>
          <a:pPr marL="171450" lvl="1" indent="-171450" algn="l" defTabSz="755650">
            <a:lnSpc>
              <a:spcPct val="90000"/>
            </a:lnSpc>
            <a:spcBef>
              <a:spcPct val="0"/>
            </a:spcBef>
            <a:spcAft>
              <a:spcPct val="15000"/>
            </a:spcAft>
            <a:buChar char="•"/>
          </a:pPr>
          <a:r>
            <a:rPr lang="fr-FR" sz="1700" kern="1200" dirty="0"/>
            <a:t>L’état du résident (</a:t>
          </a:r>
          <a:r>
            <a:rPr lang="fr-FR" sz="1700" b="0" i="0" kern="1200" dirty="0"/>
            <a:t>antécédents connus, prévisibilité du passage à l'acte) ***</a:t>
          </a:r>
          <a:endParaRPr lang="fr-FR" sz="1700" kern="1200" dirty="0"/>
        </a:p>
      </dsp:txBody>
      <dsp:txXfrm rot="-5400000">
        <a:off x="2962656" y="3268008"/>
        <a:ext cx="5209983" cy="1052927"/>
      </dsp:txXfrm>
    </dsp:sp>
    <dsp:sp modelId="{05885040-EC3C-4D60-93EC-F94998F33962}">
      <dsp:nvSpPr>
        <dsp:cNvPr id="0" name=""/>
        <dsp:cNvSpPr/>
      </dsp:nvSpPr>
      <dsp:spPr>
        <a:xfrm>
          <a:off x="0" y="3065190"/>
          <a:ext cx="2962656" cy="145856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fr-FR" sz="2200" kern="1200" dirty="0"/>
            <a:t>Eléments pris en compte par le juge pour apprécier le manquement</a:t>
          </a:r>
        </a:p>
      </dsp:txBody>
      <dsp:txXfrm>
        <a:off x="71201" y="3136391"/>
        <a:ext cx="2820254" cy="1316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CD8405-AD73-4144-9B94-77F3C46FB5E1}">
      <dsp:nvSpPr>
        <dsp:cNvPr id="0" name=""/>
        <dsp:cNvSpPr/>
      </dsp:nvSpPr>
      <dsp:spPr>
        <a:xfrm rot="5400000">
          <a:off x="5012703" y="-1901980"/>
          <a:ext cx="1166849" cy="5266944"/>
        </a:xfrm>
        <a:prstGeom prst="round2Same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17145" rIns="34290" bIns="17145" numCol="1" spcCol="1270" anchor="ctr" anchorCtr="0">
          <a:noAutofit/>
        </a:bodyPr>
        <a:lstStyle/>
        <a:p>
          <a:pPr marL="57150" lvl="1" indent="-57150" algn="l" defTabSz="400050">
            <a:lnSpc>
              <a:spcPct val="90000"/>
            </a:lnSpc>
            <a:spcBef>
              <a:spcPct val="0"/>
            </a:spcBef>
            <a:spcAft>
              <a:spcPct val="15000"/>
            </a:spcAft>
            <a:buChar char="•"/>
          </a:pPr>
          <a:r>
            <a:rPr lang="fr-FR" sz="900" kern="1200" dirty="0"/>
            <a:t>Art. 221-6 du Code pénal : « </a:t>
          </a:r>
          <a:r>
            <a:rPr lang="fr-FR" sz="900" i="1" kern="1200" dirty="0"/>
            <a:t>Le fait de causer, dans les conditions et selon les distinctions prévues à l’article 121-3, par maladresse, imprudence, inattention, négligence ou manquement à une obligation de prudence ou de sécurité imposée par la loi ou le règlement, la mort d’autrui constitue un homicide involontaire</a:t>
          </a:r>
          <a:r>
            <a:rPr lang="fr-FR" sz="900" kern="1200" dirty="0"/>
            <a:t> ».</a:t>
          </a:r>
        </a:p>
        <a:p>
          <a:pPr marL="57150" lvl="1" indent="-57150" algn="l" defTabSz="400050">
            <a:lnSpc>
              <a:spcPct val="90000"/>
            </a:lnSpc>
            <a:spcBef>
              <a:spcPct val="0"/>
            </a:spcBef>
            <a:spcAft>
              <a:spcPct val="15000"/>
            </a:spcAft>
            <a:buChar char="•"/>
          </a:pPr>
          <a:r>
            <a:rPr lang="fr-FR" sz="900" kern="1200" dirty="0"/>
            <a:t>Si les faits ne causent pas la mort mais des blessures ou séquelles, l’infraction de violences involontaires pourra être retenue.</a:t>
          </a:r>
        </a:p>
      </dsp:txBody>
      <dsp:txXfrm rot="-5400000">
        <a:off x="2962656" y="205028"/>
        <a:ext cx="5209983" cy="1052927"/>
      </dsp:txXfrm>
    </dsp:sp>
    <dsp:sp modelId="{32584BC1-068D-4C2F-871D-7CABE6042BB1}">
      <dsp:nvSpPr>
        <dsp:cNvPr id="0" name=""/>
        <dsp:cNvSpPr/>
      </dsp:nvSpPr>
      <dsp:spPr>
        <a:xfrm>
          <a:off x="0" y="2209"/>
          <a:ext cx="2962656" cy="145856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fr-FR" sz="2200" kern="1200" dirty="0"/>
            <a:t>L’homicide involontaire ou les violences involontaires</a:t>
          </a:r>
        </a:p>
      </dsp:txBody>
      <dsp:txXfrm>
        <a:off x="71201" y="73410"/>
        <a:ext cx="2820254" cy="1316160"/>
      </dsp:txXfrm>
    </dsp:sp>
    <dsp:sp modelId="{B0D578B5-9B38-46DD-89E7-E84A7C62E926}">
      <dsp:nvSpPr>
        <dsp:cNvPr id="0" name=""/>
        <dsp:cNvSpPr/>
      </dsp:nvSpPr>
      <dsp:spPr>
        <a:xfrm rot="5400000">
          <a:off x="5012703" y="-370490"/>
          <a:ext cx="1166849" cy="5266944"/>
        </a:xfrm>
        <a:prstGeom prst="round2Same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17145" rIns="34290" bIns="17145" numCol="1" spcCol="1270" anchor="ctr" anchorCtr="0">
          <a:noAutofit/>
        </a:bodyPr>
        <a:lstStyle/>
        <a:p>
          <a:pPr marL="57150" lvl="1" indent="-57150" algn="l" defTabSz="400050">
            <a:lnSpc>
              <a:spcPct val="90000"/>
            </a:lnSpc>
            <a:spcBef>
              <a:spcPct val="0"/>
            </a:spcBef>
            <a:spcAft>
              <a:spcPct val="15000"/>
            </a:spcAft>
            <a:buChar char="•"/>
          </a:pPr>
          <a:endParaRPr lang="fr-FR" sz="900" kern="1200" dirty="0"/>
        </a:p>
        <a:p>
          <a:pPr marL="57150" lvl="1" indent="-57150" algn="l" defTabSz="400050">
            <a:lnSpc>
              <a:spcPct val="90000"/>
            </a:lnSpc>
            <a:spcBef>
              <a:spcPct val="0"/>
            </a:spcBef>
            <a:spcAft>
              <a:spcPct val="15000"/>
            </a:spcAft>
            <a:buChar char="•"/>
          </a:pPr>
          <a:r>
            <a:rPr lang="fr-FR" sz="900" kern="1200" dirty="0"/>
            <a:t>Art. 223-6 du Code pénal : le fait pour un individu de s’abstenir volontairement de porter à une personne en péril l’assistance que, sans risque pour lui ou pour les tiers, il pouvait lui prêter soit par son action personnelle, soit en provoquant un secours, caractérise le délit de non assistance à personne en danger.</a:t>
          </a:r>
        </a:p>
        <a:p>
          <a:pPr marL="57150" lvl="1" indent="-57150" algn="l" defTabSz="400050">
            <a:lnSpc>
              <a:spcPct val="90000"/>
            </a:lnSpc>
            <a:spcBef>
              <a:spcPct val="0"/>
            </a:spcBef>
            <a:spcAft>
              <a:spcPct val="15000"/>
            </a:spcAft>
            <a:buChar char="•"/>
          </a:pPr>
          <a:r>
            <a:rPr lang="fr-FR" sz="900" b="0" i="0" kern="1200" dirty="0"/>
            <a:t>La gravité et l’imminence du péril doivent s’apprécier au moment où la personne qui doit porter secours en a connaissance. L’infraction est intentionnelle :  l’abstention doit être volontaire et décidée en connaissance de cause.</a:t>
          </a:r>
          <a:endParaRPr lang="fr-FR" sz="900" kern="1200" dirty="0"/>
        </a:p>
      </dsp:txBody>
      <dsp:txXfrm rot="-5400000">
        <a:off x="2962656" y="1736518"/>
        <a:ext cx="5209983" cy="1052927"/>
      </dsp:txXfrm>
    </dsp:sp>
    <dsp:sp modelId="{9CE596ED-2821-4ECE-8701-A59FD0B2EEC4}">
      <dsp:nvSpPr>
        <dsp:cNvPr id="0" name=""/>
        <dsp:cNvSpPr/>
      </dsp:nvSpPr>
      <dsp:spPr>
        <a:xfrm>
          <a:off x="0" y="1533700"/>
          <a:ext cx="2962656" cy="145856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fr-FR" sz="2200" kern="1200" dirty="0"/>
            <a:t>La non assistance à personne en danger</a:t>
          </a:r>
        </a:p>
      </dsp:txBody>
      <dsp:txXfrm>
        <a:off x="71201" y="1604901"/>
        <a:ext cx="2820254" cy="1316160"/>
      </dsp:txXfrm>
    </dsp:sp>
    <dsp:sp modelId="{A0ADC69D-B8E9-44C6-AE19-8AB8D7774DB2}">
      <dsp:nvSpPr>
        <dsp:cNvPr id="0" name=""/>
        <dsp:cNvSpPr/>
      </dsp:nvSpPr>
      <dsp:spPr>
        <a:xfrm rot="5400000">
          <a:off x="5012703" y="1160999"/>
          <a:ext cx="1166849" cy="5266944"/>
        </a:xfrm>
        <a:prstGeom prst="round2Same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17145" rIns="34290" bIns="17145" numCol="1" spcCol="1270" anchor="ctr" anchorCtr="0">
          <a:noAutofit/>
        </a:bodyPr>
        <a:lstStyle/>
        <a:p>
          <a:pPr marL="57150" lvl="1" indent="-57150" algn="l" defTabSz="400050">
            <a:lnSpc>
              <a:spcPct val="90000"/>
            </a:lnSpc>
            <a:spcBef>
              <a:spcPct val="0"/>
            </a:spcBef>
            <a:spcAft>
              <a:spcPct val="15000"/>
            </a:spcAft>
            <a:buChar char="•"/>
          </a:pPr>
          <a:r>
            <a:rPr lang="fr-FR" sz="900" kern="1200" dirty="0"/>
            <a:t>Art. 223-6 du Code pénal : </a:t>
          </a:r>
          <a:r>
            <a:rPr lang="fr-FR" sz="900" i="1" kern="1200" dirty="0"/>
            <a:t>« Le fait d’exposer directement autrui à un risque immédiat de mort ou de blessures de nature à entraîner une mutilation ou une infirmité permanente par la violation manifestement délibérée d’une obligation particulière de prudence ou de sécurité imposée par la loi ou le règlement est puni d’un an d’emprisonnement et de 15.000 € d’amende</a:t>
          </a:r>
          <a:r>
            <a:rPr lang="fr-FR" sz="900" kern="1200" dirty="0"/>
            <a:t>. » Attention, si le risque se réalise, l’infraction ne sera pas caractérisée.</a:t>
          </a:r>
        </a:p>
      </dsp:txBody>
      <dsp:txXfrm rot="-5400000">
        <a:off x="2962656" y="3268008"/>
        <a:ext cx="5209983" cy="1052927"/>
      </dsp:txXfrm>
    </dsp:sp>
    <dsp:sp modelId="{349FB8F0-73A1-4F4D-A6C3-A82060BCEC00}">
      <dsp:nvSpPr>
        <dsp:cNvPr id="0" name=""/>
        <dsp:cNvSpPr/>
      </dsp:nvSpPr>
      <dsp:spPr>
        <a:xfrm>
          <a:off x="0" y="3065190"/>
          <a:ext cx="2962656" cy="145856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fr-FR" sz="2200" kern="1200" dirty="0"/>
            <a:t>La mise en danger de la vie d’autrui</a:t>
          </a:r>
        </a:p>
      </dsp:txBody>
      <dsp:txXfrm>
        <a:off x="71201" y="3136391"/>
        <a:ext cx="2820254" cy="131616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547A6FCD-C313-405D-B290-79F9F5B13626}" type="datetimeFigureOut">
              <a:rPr lang="fr-FR" smtClean="0"/>
              <a:t>02/06/2020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92F774-6E39-4FB7-92A1-A659C81793F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47A6FCD-C313-405D-B290-79F9F5B13626}" type="datetimeFigureOut">
              <a:rPr lang="fr-FR" smtClean="0"/>
              <a:t>02/06/2020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92F774-6E39-4FB7-92A1-A659C81793F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47A6FCD-C313-405D-B290-79F9F5B13626}" type="datetimeFigureOut">
              <a:rPr lang="fr-FR" smtClean="0"/>
              <a:t>02/06/2020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92F774-6E39-4FB7-92A1-A659C81793F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47A6FCD-C313-405D-B290-79F9F5B13626}" type="datetimeFigureOut">
              <a:rPr lang="fr-FR" smtClean="0"/>
              <a:t>02/06/2020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92F774-6E39-4FB7-92A1-A659C81793F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547A6FCD-C313-405D-B290-79F9F5B13626}" type="datetimeFigureOut">
              <a:rPr lang="fr-FR" smtClean="0"/>
              <a:t>02/06/2020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92F774-6E39-4FB7-92A1-A659C81793F7}"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547A6FCD-C313-405D-B290-79F9F5B13626}" type="datetimeFigureOut">
              <a:rPr lang="fr-FR" smtClean="0"/>
              <a:t>02/06/2020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E92F774-6E39-4FB7-92A1-A659C81793F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47A6FCD-C313-405D-B290-79F9F5B13626}" type="datetimeFigureOut">
              <a:rPr lang="fr-FR" smtClean="0"/>
              <a:t>02/06/2020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E92F774-6E39-4FB7-92A1-A659C81793F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547A6FCD-C313-405D-B290-79F9F5B13626}" type="datetimeFigureOut">
              <a:rPr lang="fr-FR" smtClean="0"/>
              <a:t>02/06/2020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E92F774-6E39-4FB7-92A1-A659C81793F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7A6FCD-C313-405D-B290-79F9F5B13626}" type="datetimeFigureOut">
              <a:rPr lang="fr-FR" smtClean="0"/>
              <a:t>02/06/2020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E92F774-6E39-4FB7-92A1-A659C81793F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47A6FCD-C313-405D-B290-79F9F5B13626}" type="datetimeFigureOut">
              <a:rPr lang="fr-FR" smtClean="0"/>
              <a:t>02/06/2020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E92F774-6E39-4FB7-92A1-A659C81793F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47A6FCD-C313-405D-B290-79F9F5B13626}" type="datetimeFigureOut">
              <a:rPr lang="fr-FR" smtClean="0"/>
              <a:t>02/06/2020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E92F774-6E39-4FB7-92A1-A659C81793F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7A6FCD-C313-405D-B290-79F9F5B13626}" type="datetimeFigureOut">
              <a:rPr lang="fr-FR" smtClean="0"/>
              <a:t>02/06/2020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92F774-6E39-4FB7-92A1-A659C81793F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857232"/>
            <a:ext cx="7772400" cy="1470025"/>
          </a:xfrm>
        </p:spPr>
        <p:txBody>
          <a:bodyPr>
            <a:normAutofit fontScale="90000"/>
          </a:bodyPr>
          <a:lstStyle/>
          <a:p>
            <a:r>
              <a:rPr lang="fr-FR" b="1" dirty="0">
                <a:solidFill>
                  <a:schemeClr val="accent2">
                    <a:lumMod val="75000"/>
                  </a:schemeClr>
                </a:solidFill>
              </a:rPr>
              <a:t>EHPAD et DIGNITE HUMAINE : POURSUIVRE LES EHPAD EN CAS DE DÉCÈS LIÉS AU COVID 19</a:t>
            </a:r>
          </a:p>
        </p:txBody>
      </p:sp>
      <p:sp>
        <p:nvSpPr>
          <p:cNvPr id="3" name="Sous-titre 2"/>
          <p:cNvSpPr>
            <a:spLocks noGrp="1"/>
          </p:cNvSpPr>
          <p:nvPr>
            <p:ph type="subTitle" idx="1"/>
          </p:nvPr>
        </p:nvSpPr>
        <p:spPr/>
        <p:txBody>
          <a:bodyPr/>
          <a:lstStyle/>
          <a:p>
            <a:endParaRPr lang="fr-FR" dirty="0"/>
          </a:p>
        </p:txBody>
      </p:sp>
      <p:pic>
        <p:nvPicPr>
          <p:cNvPr id="4" name="Image 3" descr="aaaaaaa.jfif"/>
          <p:cNvPicPr>
            <a:picLocks noChangeAspect="1"/>
          </p:cNvPicPr>
          <p:nvPr/>
        </p:nvPicPr>
        <p:blipFill>
          <a:blip r:embed="rId2"/>
          <a:stretch>
            <a:fillRect/>
          </a:stretch>
        </p:blipFill>
        <p:spPr>
          <a:xfrm>
            <a:off x="2000232" y="3143248"/>
            <a:ext cx="5145032" cy="289085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4929198"/>
            <a:ext cx="3008313" cy="298430"/>
          </a:xfrm>
        </p:spPr>
        <p:txBody>
          <a:bodyPr>
            <a:noAutofit/>
          </a:bodyPr>
          <a:lstStyle/>
          <a:p>
            <a:r>
              <a:rPr lang="fr-FR" sz="3200" dirty="0"/>
              <a:t>L’état du résident peut engendrer</a:t>
            </a:r>
            <a:r>
              <a:rPr lang="fr-FR" sz="3200" dirty="0">
                <a:solidFill>
                  <a:srgbClr val="FF0000"/>
                </a:solidFill>
              </a:rPr>
              <a:t> </a:t>
            </a:r>
            <a:r>
              <a:rPr lang="fr-FR" sz="3200" u="sng" dirty="0">
                <a:solidFill>
                  <a:srgbClr val="FF0000"/>
                </a:solidFill>
              </a:rPr>
              <a:t>une obligation de résultat RENFORCEE </a:t>
            </a:r>
            <a:r>
              <a:rPr lang="fr-FR" sz="3200" dirty="0"/>
              <a:t>pour l’établissement</a:t>
            </a:r>
          </a:p>
        </p:txBody>
      </p:sp>
      <p:sp>
        <p:nvSpPr>
          <p:cNvPr id="3" name="Espace réservé du contenu 2"/>
          <p:cNvSpPr>
            <a:spLocks noGrp="1"/>
          </p:cNvSpPr>
          <p:nvPr>
            <p:ph idx="1"/>
          </p:nvPr>
        </p:nvSpPr>
        <p:spPr>
          <a:xfrm>
            <a:off x="3571868" y="642918"/>
            <a:ext cx="5111750" cy="5853113"/>
          </a:xfrm>
        </p:spPr>
        <p:txBody>
          <a:bodyPr>
            <a:normAutofit/>
          </a:bodyPr>
          <a:lstStyle/>
          <a:p>
            <a:pPr algn="just"/>
            <a:r>
              <a:rPr lang="fr-FR" sz="2400" dirty="0"/>
              <a:t>Les Juges prennent en compte l’état du patient pour apprécier la faute d’imprudence ou de négligence de l’établissement</a:t>
            </a:r>
          </a:p>
          <a:p>
            <a:pPr algn="just"/>
            <a:r>
              <a:rPr lang="fr-FR" sz="2400" dirty="0"/>
              <a:t>Selon la gravité de l’état du patient, les juges ont pu qualifier l’obligation de moyens de « renforcée » à la charge de l’EHPAD</a:t>
            </a:r>
          </a:p>
          <a:p>
            <a:pPr algn="just"/>
            <a:r>
              <a:rPr lang="fr-FR" sz="2400" dirty="0"/>
              <a:t>Par exemple : lorsque le patient est atteint d’ Alzheimer; ou quand il bénéficie d’un suivi psychologique pour son « penchant dépressif, morose et suicidaire » (CA Aix-en-Provence 24 janvier 2019)</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786058"/>
            <a:ext cx="8229600" cy="1143000"/>
          </a:xfrm>
        </p:spPr>
        <p:txBody>
          <a:bodyPr>
            <a:normAutofit fontScale="90000"/>
          </a:bodyPr>
          <a:lstStyle/>
          <a:p>
            <a:r>
              <a:rPr lang="fr-FR" b="1" dirty="0">
                <a:solidFill>
                  <a:srgbClr val="FF0000"/>
                </a:solidFill>
              </a:rPr>
              <a:t>SUR L’ENGAGEMENT DE LA RESPONSABILITE PENALE </a:t>
            </a:r>
            <a:br>
              <a:rPr lang="fr-FR" dirty="0"/>
            </a:br>
            <a:br>
              <a:rPr lang="fr-FR" sz="2700" dirty="0"/>
            </a:br>
            <a:r>
              <a:rPr lang="fr-FR" sz="2700" dirty="0"/>
              <a:t>- Lorsqu’une </a:t>
            </a:r>
            <a:r>
              <a:rPr lang="fr-FR" sz="2700" u="sng" dirty="0"/>
              <a:t>infraction pénale </a:t>
            </a:r>
            <a:r>
              <a:rPr lang="fr-FR" sz="2700" dirty="0"/>
              <a:t>est commise</a:t>
            </a:r>
            <a:br>
              <a:rPr lang="fr-FR" dirty="0"/>
            </a:b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Une responsabilité pénale fondée sur des délits non-intentionnels</a:t>
            </a:r>
          </a:p>
        </p:txBody>
      </p:sp>
      <p:sp>
        <p:nvSpPr>
          <p:cNvPr id="3" name="Espace réservé du contenu 2"/>
          <p:cNvSpPr>
            <a:spLocks noGrp="1"/>
          </p:cNvSpPr>
          <p:nvPr>
            <p:ph idx="1"/>
          </p:nvPr>
        </p:nvSpPr>
        <p:spPr>
          <a:xfrm>
            <a:off x="500034" y="1857364"/>
            <a:ext cx="8229600" cy="4525963"/>
          </a:xfrm>
        </p:spPr>
        <p:txBody>
          <a:bodyPr>
            <a:normAutofit fontScale="70000" lnSpcReduction="20000"/>
          </a:bodyPr>
          <a:lstStyle/>
          <a:p>
            <a:pPr algn="just"/>
            <a:r>
              <a:rPr lang="fr-FR" dirty="0"/>
              <a:t>Lorsque l’on envisage la question de la responsabilité pénale des EHPAD, c’est sur le terrain de des délits non-intentionnels que l’on se situe. </a:t>
            </a:r>
            <a:r>
              <a:rPr lang="fr-FR" u="sng" dirty="0"/>
              <a:t>Ici seul le comportement est volontaire, le résultat dommageable n’est pas recherché par l’auteur de l’infraction</a:t>
            </a:r>
            <a:r>
              <a:rPr lang="fr-FR" dirty="0"/>
              <a:t>. </a:t>
            </a:r>
          </a:p>
          <a:p>
            <a:pPr algn="just"/>
            <a:endParaRPr lang="fr-FR" dirty="0"/>
          </a:p>
          <a:p>
            <a:pPr algn="just"/>
            <a:r>
              <a:rPr lang="fr-FR" dirty="0"/>
              <a:t>L’article 121-3 du Code pénal indique : « </a:t>
            </a:r>
            <a:r>
              <a:rPr lang="fr-FR" i="1" dirty="0"/>
              <a:t>Il y a également délit, lorsque la loi le prévoit, </a:t>
            </a:r>
            <a:r>
              <a:rPr lang="fr-FR" i="1" u="sng" dirty="0"/>
              <a:t>en cas de faute d’imprudence, de négligence ou de manquement à une obligation de prudence ou de sécurité prévue par la loi ou le règlement</a:t>
            </a:r>
            <a:r>
              <a:rPr lang="fr-FR" i="1" dirty="0"/>
              <a:t>, s’il est établi que l’auteur des faits n’a pas accompli les diligences normales compte tenu, le cas échéant, de la nature de ses missions ou de ses fonctions, de ses compétences ainsi que du pouvoir et des moyens dont il disposait </a:t>
            </a:r>
            <a:r>
              <a:rPr lang="fr-FR" dirty="0"/>
              <a:t>» </a:t>
            </a:r>
            <a:r>
              <a:rPr lang="fr-FR" u="sng" dirty="0"/>
              <a:t>ou en cas de faute caractérisée</a:t>
            </a:r>
            <a:r>
              <a:rPr lang="fr-FR"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chemeClr val="accent2">
                    <a:lumMod val="75000"/>
                  </a:schemeClr>
                </a:solidFill>
              </a:rPr>
              <a:t>Les délits non-intentionnels caractérisés par : </a:t>
            </a:r>
          </a:p>
        </p:txBody>
      </p:sp>
      <p:sp>
        <p:nvSpPr>
          <p:cNvPr id="3" name="Espace réservé du texte 2"/>
          <p:cNvSpPr>
            <a:spLocks noGrp="1"/>
          </p:cNvSpPr>
          <p:nvPr>
            <p:ph type="body" idx="1"/>
          </p:nvPr>
        </p:nvSpPr>
        <p:spPr>
          <a:xfrm>
            <a:off x="500034" y="2500306"/>
            <a:ext cx="4040188" cy="639762"/>
          </a:xfrm>
        </p:spPr>
        <p:txBody>
          <a:bodyPr>
            <a:noAutofit/>
          </a:bodyPr>
          <a:lstStyle/>
          <a:p>
            <a:pPr algn="just"/>
            <a:r>
              <a:rPr lang="fr-FR" sz="2200" u="sng" dirty="0"/>
              <a:t>La faute d’imprudence, de négligence ou de manquement a une obligation de prudence et de sécurité </a:t>
            </a:r>
            <a:r>
              <a:rPr lang="fr-FR" sz="2200" dirty="0"/>
              <a:t>:</a:t>
            </a:r>
          </a:p>
        </p:txBody>
      </p:sp>
      <p:sp>
        <p:nvSpPr>
          <p:cNvPr id="4" name="Espace réservé du contenu 3"/>
          <p:cNvSpPr>
            <a:spLocks noGrp="1"/>
          </p:cNvSpPr>
          <p:nvPr>
            <p:ph sz="half" idx="2"/>
          </p:nvPr>
        </p:nvSpPr>
        <p:spPr>
          <a:xfrm>
            <a:off x="357158" y="3214686"/>
            <a:ext cx="4040188" cy="3951288"/>
          </a:xfrm>
        </p:spPr>
        <p:txBody>
          <a:bodyPr>
            <a:normAutofit/>
          </a:bodyPr>
          <a:lstStyle/>
          <a:p>
            <a:r>
              <a:rPr lang="fr-FR" sz="1800" dirty="0"/>
              <a:t>Le rôle principal d’un EPHAD est de garantir la sécurité de ses pensionnaires. Il s’agit d’un public particulièrement vulnérable, qui nécessite souvent des soins, et pour lequel une surveillance accrue est nécessaire. </a:t>
            </a:r>
          </a:p>
          <a:p>
            <a:r>
              <a:rPr lang="fr-FR" sz="1800" dirty="0"/>
              <a:t>l’article L. 311-3 du Code de l’action sociale et des familles prévoit expressément une obligation de prudence ou de sécurité incombant à l’EHPAD</a:t>
            </a:r>
          </a:p>
        </p:txBody>
      </p:sp>
      <p:sp>
        <p:nvSpPr>
          <p:cNvPr id="5" name="Espace réservé du texte 4"/>
          <p:cNvSpPr>
            <a:spLocks noGrp="1"/>
          </p:cNvSpPr>
          <p:nvPr>
            <p:ph type="body" sz="quarter" idx="3"/>
          </p:nvPr>
        </p:nvSpPr>
        <p:spPr>
          <a:xfrm>
            <a:off x="5500694" y="1571612"/>
            <a:ext cx="4041775" cy="639762"/>
          </a:xfrm>
        </p:spPr>
        <p:txBody>
          <a:bodyPr/>
          <a:lstStyle/>
          <a:p>
            <a:r>
              <a:rPr lang="fr-FR" u="sng" dirty="0"/>
              <a:t>La faute caractérisée :</a:t>
            </a:r>
          </a:p>
        </p:txBody>
      </p:sp>
      <p:sp>
        <p:nvSpPr>
          <p:cNvPr id="6" name="Espace réservé du contenu 5"/>
          <p:cNvSpPr>
            <a:spLocks noGrp="1"/>
          </p:cNvSpPr>
          <p:nvPr>
            <p:ph sz="quarter" idx="4"/>
          </p:nvPr>
        </p:nvSpPr>
        <p:spPr>
          <a:xfrm>
            <a:off x="4786314" y="2571744"/>
            <a:ext cx="4041775" cy="3951288"/>
          </a:xfrm>
        </p:spPr>
        <p:txBody>
          <a:bodyPr>
            <a:normAutofit fontScale="70000" lnSpcReduction="20000"/>
          </a:bodyPr>
          <a:lstStyle/>
          <a:p>
            <a:pPr algn="just"/>
            <a:r>
              <a:rPr lang="fr-FR" dirty="0"/>
              <a:t>Elle est définit comme suit par le Code pénal : « Les personnes physiques qui n’ont pas causé directement le dommage, mais qui ont créé ou contribué à créer la situation qui a permis la réalisation du dommage ou qui n’ont pas pris les mesures permettant de l’éviter, sont responsables pénalement s’il est établi qu’elles ont : </a:t>
            </a:r>
          </a:p>
          <a:p>
            <a:pPr algn="just"/>
            <a:r>
              <a:rPr lang="fr-FR" dirty="0"/>
              <a:t>soit violé de façon manifestement délibérée une obligation particulière de prudence ou de sécurité prévue par la loi ou le règlement ;</a:t>
            </a:r>
          </a:p>
          <a:p>
            <a:pPr algn="just"/>
            <a:r>
              <a:rPr lang="fr-FR" dirty="0"/>
              <a:t>soit commis une faute caractérisée et qui exposait autrui à un risque d’une particulière gravité qu’elles ne pouvaient ignorer. »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Les infractions pouvant être constituées</a:t>
            </a:r>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357298"/>
            <a:ext cx="3279308" cy="2647766"/>
          </a:xfrm>
        </p:spPr>
        <p:txBody>
          <a:bodyPr>
            <a:normAutofit/>
          </a:bodyPr>
          <a:lstStyle/>
          <a:p>
            <a:r>
              <a:rPr lang="fr-FR" sz="4000" dirty="0">
                <a:solidFill>
                  <a:srgbClr val="FF0000"/>
                </a:solidFill>
              </a:rPr>
              <a:t>Qui peut-être tenu comme pénalement responsable ?</a:t>
            </a:r>
          </a:p>
        </p:txBody>
      </p:sp>
      <p:sp>
        <p:nvSpPr>
          <p:cNvPr id="3" name="Espace réservé du contenu 2"/>
          <p:cNvSpPr>
            <a:spLocks noGrp="1"/>
          </p:cNvSpPr>
          <p:nvPr>
            <p:ph idx="1"/>
          </p:nvPr>
        </p:nvSpPr>
        <p:spPr/>
        <p:txBody>
          <a:bodyPr>
            <a:normAutofit lnSpcReduction="10000"/>
          </a:bodyPr>
          <a:lstStyle/>
          <a:p>
            <a:pPr algn="just"/>
            <a:r>
              <a:rPr lang="fr-FR" sz="2000" b="1" dirty="0"/>
              <a:t>Lorsque l’on envisage la responsabilité pénale d’un EHPAD, plusieurs entités peuvent être visées par une plainte</a:t>
            </a:r>
          </a:p>
          <a:p>
            <a:pPr algn="just"/>
            <a:endParaRPr lang="fr-FR" sz="2000" b="1" dirty="0"/>
          </a:p>
          <a:p>
            <a:pPr algn="just"/>
            <a:r>
              <a:rPr lang="fr-FR" sz="2000" b="1" u="sng" dirty="0"/>
              <a:t>Le directeur personne physique </a:t>
            </a:r>
            <a:r>
              <a:rPr lang="fr-FR" sz="2000" dirty="0"/>
              <a:t>: une faute lourde doit lui être reprochée pour engager sa responsabilité pénale</a:t>
            </a:r>
          </a:p>
          <a:p>
            <a:pPr algn="just"/>
            <a:endParaRPr lang="fr-FR" sz="2000" dirty="0"/>
          </a:p>
          <a:p>
            <a:pPr algn="just"/>
            <a:r>
              <a:rPr lang="fr-FR" sz="2000" b="1" u="sng" dirty="0"/>
              <a:t>L’association ou l’entreprise gestionnaire </a:t>
            </a:r>
            <a:r>
              <a:rPr lang="fr-FR" sz="2000" dirty="0"/>
              <a:t>: l’infraction doit avoir été commise par un représentant ou un organe de la personne morale ET elle doit avoir été commise pour le compte de cette dernière (article 121-2 du Code pénal). Attention, s’il s’agit de personne morale de droit public, elles ne pourront être responsables que pour les infractions commises dans l'exercice des activités susceptibles de faire l'objet de délégation de service public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4572008"/>
            <a:ext cx="7772400" cy="1362075"/>
          </a:xfrm>
        </p:spPr>
        <p:txBody>
          <a:bodyPr>
            <a:normAutofit/>
          </a:bodyPr>
          <a:lstStyle/>
          <a:p>
            <a:pPr algn="just">
              <a:buFont typeface="Wingdings" pitchFamily="2" charset="2"/>
              <a:buChar char="v"/>
            </a:pPr>
            <a:r>
              <a:rPr lang="fr-FR" sz="2000" b="0" cap="none" dirty="0">
                <a:latin typeface="Bahnschrift Light SemiCondensed" pitchFamily="34" charset="0"/>
                <a:ea typeface="+mn-ea"/>
                <a:cs typeface="+mn-cs"/>
              </a:rPr>
              <a:t> </a:t>
            </a:r>
            <a:r>
              <a:rPr lang="fr-FR" sz="2000" cap="none" dirty="0">
                <a:latin typeface="+mn-lt"/>
                <a:ea typeface="+mn-ea"/>
                <a:cs typeface="+mn-cs"/>
              </a:rPr>
              <a:t>Au pénal, les plaintes contre ces établissements ont moins de chances d’aboutir dans les faits. Au civil, les familles obtiennent des dommages et intérêts, lorsque les juges considèrent qu’ils ont manqué à </a:t>
            </a:r>
            <a:r>
              <a:rPr lang="fr-FR" sz="2000" u="sng" cap="none" dirty="0">
                <a:latin typeface="+mn-lt"/>
                <a:ea typeface="+mn-ea"/>
                <a:cs typeface="+mn-cs"/>
              </a:rPr>
              <a:t>leur obligation de sécurité de moyens</a:t>
            </a:r>
            <a:r>
              <a:rPr lang="fr-FR" sz="2000" cap="none" dirty="0">
                <a:latin typeface="+mn-lt"/>
                <a:ea typeface="+mn-ea"/>
                <a:cs typeface="+mn-cs"/>
              </a:rPr>
              <a:t>. </a:t>
            </a:r>
          </a:p>
        </p:txBody>
      </p:sp>
      <p:sp>
        <p:nvSpPr>
          <p:cNvPr id="3" name="Espace réservé du texte 2"/>
          <p:cNvSpPr>
            <a:spLocks noGrp="1"/>
          </p:cNvSpPr>
          <p:nvPr>
            <p:ph type="body" idx="1"/>
          </p:nvPr>
        </p:nvSpPr>
        <p:spPr>
          <a:xfrm>
            <a:off x="785786" y="2500306"/>
            <a:ext cx="7772400" cy="1500187"/>
          </a:xfrm>
        </p:spPr>
        <p:txBody>
          <a:bodyPr/>
          <a:lstStyle/>
          <a:p>
            <a:pPr algn="just">
              <a:buFont typeface="Wingdings" pitchFamily="2" charset="2"/>
              <a:buChar char="v"/>
            </a:pPr>
            <a:r>
              <a:rPr lang="fr-FR" dirty="0">
                <a:solidFill>
                  <a:schemeClr val="tx1"/>
                </a:solidFill>
              </a:rPr>
              <a:t>  Depuis le début de l’épidémie de coronavirus, de plus en plus de familles endeuillées saisissent la justice pour dénoncer des manquements dans la prise en charge de leurs proches. </a:t>
            </a:r>
          </a:p>
        </p:txBody>
      </p:sp>
      <p:sp>
        <p:nvSpPr>
          <p:cNvPr id="4" name="ZoneTexte 3"/>
          <p:cNvSpPr txBox="1"/>
          <p:nvPr/>
        </p:nvSpPr>
        <p:spPr>
          <a:xfrm>
            <a:off x="785786" y="714356"/>
            <a:ext cx="7715304" cy="1631216"/>
          </a:xfrm>
          <a:prstGeom prst="rect">
            <a:avLst/>
          </a:prstGeom>
          <a:noFill/>
        </p:spPr>
        <p:txBody>
          <a:bodyPr wrap="square" rtlCol="0">
            <a:spAutoFit/>
          </a:bodyPr>
          <a:lstStyle/>
          <a:p>
            <a:pPr algn="just"/>
            <a:r>
              <a:rPr lang="fr-FR" sz="6000" b="1" dirty="0">
                <a:solidFill>
                  <a:schemeClr val="accent2">
                    <a:lumMod val="75000"/>
                  </a:schemeClr>
                </a:solidFill>
              </a:rPr>
              <a:t>5.379</a:t>
            </a:r>
            <a:r>
              <a:rPr lang="fr-FR" sz="6000" b="1" dirty="0"/>
              <a:t> </a:t>
            </a:r>
            <a:r>
              <a:rPr lang="fr-FR" sz="2000" dirty="0"/>
              <a:t>décès ont été enregistrés dans les EHPAD parmi les 14.967 décès enregistrés en France au 13 Avril 2020, soit plus d’un tiers du nombre te décès total liées au </a:t>
            </a:r>
            <a:r>
              <a:rPr lang="fr-FR" sz="2000" dirty="0" err="1"/>
              <a:t>Covid</a:t>
            </a:r>
            <a:r>
              <a:rPr lang="fr-FR" sz="2000" dirty="0"/>
              <a:t>-19</a:t>
            </a:r>
            <a:endParaRPr lang="fr-FR" sz="20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a:solidFill>
                  <a:schemeClr val="accent2">
                    <a:lumMod val="75000"/>
                  </a:schemeClr>
                </a:solidFill>
              </a:rPr>
              <a:t>CONTEXTE SOCIÉTAL ACTUEL : UN SCANDALE SANITAIRE</a:t>
            </a:r>
          </a:p>
        </p:txBody>
      </p:sp>
      <p:sp>
        <p:nvSpPr>
          <p:cNvPr id="3" name="Espace réservé du contenu 2"/>
          <p:cNvSpPr>
            <a:spLocks noGrp="1"/>
          </p:cNvSpPr>
          <p:nvPr>
            <p:ph idx="1"/>
          </p:nvPr>
        </p:nvSpPr>
        <p:spPr>
          <a:xfrm>
            <a:off x="428596" y="1928802"/>
            <a:ext cx="8229600" cy="4525963"/>
          </a:xfrm>
        </p:spPr>
        <p:txBody>
          <a:bodyPr>
            <a:normAutofit/>
          </a:bodyPr>
          <a:lstStyle/>
          <a:p>
            <a:pPr algn="just"/>
            <a:r>
              <a:rPr lang="fr-FR" sz="2000" dirty="0"/>
              <a:t>Selon les chiffres publiés par Santé public France en avril 2020, 90 % des personnes décédées du COVID 19 avaient plus de 65 ans. La crise sanitaire dans les EHPAD a été gérée de manière catastrophique</a:t>
            </a:r>
          </a:p>
          <a:p>
            <a:pPr algn="just"/>
            <a:endParaRPr lang="fr-FR" sz="2000" dirty="0"/>
          </a:p>
          <a:p>
            <a:pPr algn="just"/>
            <a:r>
              <a:rPr lang="fr-FR" sz="2000" dirty="0"/>
              <a:t>Le Gouvernement, le 11 mars 2020, a suspendu les visites dans les </a:t>
            </a:r>
            <a:r>
              <a:rPr lang="fr-FR" sz="2000" dirty="0" err="1"/>
              <a:t>Ehpad</a:t>
            </a:r>
            <a:r>
              <a:rPr lang="fr-FR" sz="2000" dirty="0"/>
              <a:t>. Cette mesure, bien que nécessaire à la protection de la santé des personnes les plus vulnérables, n’a fait que renforcer l’isolement dans lequel elles se trouvent et l’exclusion sociale qu’elles subissent</a:t>
            </a:r>
          </a:p>
          <a:p>
            <a:pPr algn="just"/>
            <a:endParaRPr lang="fr-FR" sz="2000" dirty="0"/>
          </a:p>
          <a:p>
            <a:pPr algn="just"/>
            <a:r>
              <a:rPr lang="fr-FR" sz="2000" dirty="0"/>
              <a:t>Le manque de moyens dans les EHPAD a été dénoncé massivement sans que de réponses concrètes ne soient apportées : manque d’équipement voire absence totale de protection dans certains établissements, exposant directement les pensionnaires au virus.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rPr>
              <a:t>DEFAUT D’INFORMATION ?</a:t>
            </a:r>
          </a:p>
        </p:txBody>
      </p:sp>
      <p:sp>
        <p:nvSpPr>
          <p:cNvPr id="3" name="Espace réservé du contenu 2"/>
          <p:cNvSpPr>
            <a:spLocks noGrp="1"/>
          </p:cNvSpPr>
          <p:nvPr>
            <p:ph idx="1"/>
          </p:nvPr>
        </p:nvSpPr>
        <p:spPr>
          <a:xfrm>
            <a:off x="428596" y="1428736"/>
            <a:ext cx="8229600" cy="4525963"/>
          </a:xfrm>
        </p:spPr>
        <p:txBody>
          <a:bodyPr numCol="1">
            <a:normAutofit/>
          </a:bodyPr>
          <a:lstStyle/>
          <a:p>
            <a:pPr algn="just"/>
            <a:r>
              <a:rPr lang="fr-FR" sz="2400" dirty="0"/>
              <a:t>Certaines familles n’ont pas reçu les bonnes informations en temps en réel, d’autres se sont interrogées sur l’accès aux soins des personnes contaminées </a:t>
            </a:r>
          </a:p>
          <a:p>
            <a:pPr algn="just"/>
            <a:endParaRPr lang="fr-FR" sz="2400" dirty="0"/>
          </a:p>
          <a:p>
            <a:pPr algn="just"/>
            <a:r>
              <a:rPr lang="fr-FR" sz="2400" dirty="0"/>
              <a:t>Depuis le début de l’épidémie de coronavirus, de plus en plus de familles endeuillées saisissent la justice pour dénoncer des manquements dans la prise en charge de leurs proches. </a:t>
            </a:r>
          </a:p>
          <a:p>
            <a:pPr algn="just"/>
            <a:endParaRPr lang="fr-FR" sz="2400" dirty="0"/>
          </a:p>
          <a:p>
            <a:r>
              <a:rPr lang="fr-FR" sz="2400" b="1" dirty="0"/>
              <a:t>Plusieurs enquêtes préliminaires ont été ouvertes à la suite de plaintes déposées par les familles</a:t>
            </a:r>
          </a:p>
          <a:p>
            <a:pPr algn="just"/>
            <a:endParaRPr lang="fr-FR" sz="2400" dirty="0"/>
          </a:p>
          <a:p>
            <a:pPr algn="just">
              <a:buNone/>
            </a:pPr>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a:solidFill>
                  <a:srgbClr val="FF0000"/>
                </a:solidFill>
              </a:rPr>
              <a:t>DES CARENCES MALHEUREUSEMENT </a:t>
            </a:r>
            <a:br>
              <a:rPr lang="fr-FR" sz="3600" b="1" dirty="0">
                <a:solidFill>
                  <a:srgbClr val="FF0000"/>
                </a:solidFill>
              </a:rPr>
            </a:br>
            <a:r>
              <a:rPr lang="fr-FR" sz="3600" b="1" dirty="0">
                <a:solidFill>
                  <a:srgbClr val="FF0000"/>
                </a:solidFill>
              </a:rPr>
              <a:t>DÉJÀ PRESENTES</a:t>
            </a:r>
          </a:p>
        </p:txBody>
      </p:sp>
      <p:sp>
        <p:nvSpPr>
          <p:cNvPr id="3" name="Espace réservé du contenu 2"/>
          <p:cNvSpPr>
            <a:spLocks noGrp="1"/>
          </p:cNvSpPr>
          <p:nvPr>
            <p:ph idx="1"/>
          </p:nvPr>
        </p:nvSpPr>
        <p:spPr/>
        <p:txBody>
          <a:bodyPr>
            <a:normAutofit lnSpcReduction="10000"/>
          </a:bodyPr>
          <a:lstStyle/>
          <a:p>
            <a:pPr algn="just"/>
            <a:r>
              <a:rPr lang="fr-FR" sz="2400" dirty="0"/>
              <a:t>Cette crise sanitaires ne fait qu’exacerber des problèmes déjà existants dans les EHPAD</a:t>
            </a:r>
          </a:p>
          <a:p>
            <a:pPr algn="just"/>
            <a:endParaRPr lang="fr-FR" sz="2400" dirty="0"/>
          </a:p>
          <a:p>
            <a:pPr algn="just"/>
            <a:r>
              <a:rPr lang="fr-FR" sz="2400" dirty="0"/>
              <a:t>le Comité Consultatif National d’Ethique (CCNE) alertait déjà dans son avis n°128 publié en 2018, sur les atteintes à la dignité et au respect des personnes âgées dépendantes du fait de leur vulnérabilité</a:t>
            </a:r>
          </a:p>
          <a:p>
            <a:pPr algn="just"/>
            <a:endParaRPr lang="fr-FR" sz="2400" dirty="0"/>
          </a:p>
          <a:p>
            <a:pPr algn="just"/>
            <a:r>
              <a:rPr lang="fr-FR" sz="2400" dirty="0"/>
              <a:t>De la maltraitance institutionnelle pour certains</a:t>
            </a:r>
          </a:p>
          <a:p>
            <a:pPr algn="just"/>
            <a:endParaRPr lang="fr-FR" sz="2400" dirty="0"/>
          </a:p>
          <a:p>
            <a:pPr algn="just"/>
            <a:r>
              <a:rPr lang="fr-FR" sz="2400" dirty="0"/>
              <a:t>Des cas de maltraitances physiques et psychologiques avérés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643182"/>
            <a:ext cx="8229600" cy="1143000"/>
          </a:xfrm>
        </p:spPr>
        <p:txBody>
          <a:bodyPr>
            <a:normAutofit fontScale="90000"/>
          </a:bodyPr>
          <a:lstStyle/>
          <a:p>
            <a:r>
              <a:rPr lang="fr-FR" b="1" dirty="0">
                <a:solidFill>
                  <a:srgbClr val="FF0000"/>
                </a:solidFill>
              </a:rPr>
              <a:t>Dans quelle mesure il est possible d’engager la responsabilité civile et/ou pénale d’un EHPAD ?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714620"/>
            <a:ext cx="8229600" cy="1143000"/>
          </a:xfrm>
        </p:spPr>
        <p:txBody>
          <a:bodyPr>
            <a:normAutofit fontScale="90000"/>
          </a:bodyPr>
          <a:lstStyle/>
          <a:p>
            <a:r>
              <a:rPr lang="fr-FR" b="1" dirty="0">
                <a:solidFill>
                  <a:srgbClr val="FF0000"/>
                </a:solidFill>
              </a:rPr>
              <a:t>SUR L’ENGAGEMENT DE LA RESPONSABILITÉ CIVILE DES EHPAD</a:t>
            </a:r>
            <a:br>
              <a:rPr lang="fr-FR" dirty="0"/>
            </a:br>
            <a:br>
              <a:rPr lang="fr-FR" dirty="0"/>
            </a:br>
            <a:r>
              <a:rPr lang="fr-FR" sz="2700" dirty="0"/>
              <a:t>- Lorsqu’un préjudice corporel, matériel ou moral est causé à un résident</a:t>
            </a:r>
            <a:br>
              <a:rPr lang="fr-FR" sz="2700" dirty="0"/>
            </a:br>
            <a:r>
              <a:rPr lang="fr-FR" sz="2700" dirty="0"/>
              <a:t>- Réparation pécuniaire par le juge civil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a:solidFill>
                  <a:srgbClr val="FF0000"/>
                </a:solidFill>
                <a:latin typeface="+mn-lt"/>
              </a:rPr>
              <a:t>Une obligation de sécurité de MOYENS pour les EHPAD</a:t>
            </a:r>
          </a:p>
        </p:txBody>
      </p:sp>
      <p:sp>
        <p:nvSpPr>
          <p:cNvPr id="3" name="Espace réservé du contenu 2"/>
          <p:cNvSpPr>
            <a:spLocks noGrp="1"/>
          </p:cNvSpPr>
          <p:nvPr>
            <p:ph sz="half" idx="1"/>
          </p:nvPr>
        </p:nvSpPr>
        <p:spPr>
          <a:xfrm>
            <a:off x="214282" y="1785926"/>
            <a:ext cx="4038600" cy="4525963"/>
          </a:xfrm>
        </p:spPr>
        <p:txBody>
          <a:bodyPr>
            <a:noAutofit/>
          </a:bodyPr>
          <a:lstStyle/>
          <a:p>
            <a:pPr algn="just">
              <a:lnSpc>
                <a:spcPct val="150000"/>
              </a:lnSpc>
            </a:pPr>
            <a:r>
              <a:rPr lang="fr-FR" sz="1800" b="1" u="sng" dirty="0"/>
              <a:t>Une obligation de moyens et non de résultat </a:t>
            </a:r>
            <a:r>
              <a:rPr lang="fr-FR" sz="1800" dirty="0"/>
              <a:t>: </a:t>
            </a:r>
          </a:p>
          <a:p>
            <a:pPr algn="just">
              <a:lnSpc>
                <a:spcPct val="150000"/>
              </a:lnSpc>
            </a:pPr>
            <a:r>
              <a:rPr lang="fr-FR" sz="1800" dirty="0"/>
              <a:t>Par l’obligation de moyen, le débiteur s’engage  à mobiliser toutes les ressources dont il dispose pour accomplir la prestation promise, sans garantie du résultat ;</a:t>
            </a:r>
          </a:p>
          <a:p>
            <a:pPr algn="just">
              <a:lnSpc>
                <a:spcPct val="150000"/>
              </a:lnSpc>
            </a:pPr>
            <a:r>
              <a:rPr lang="fr-FR" sz="1800" dirty="0"/>
              <a:t>Contrairement à l’obligation de résultat : ici le débiteur est contraint d’atteindre le résultat déterminé.</a:t>
            </a:r>
          </a:p>
        </p:txBody>
      </p:sp>
      <p:sp>
        <p:nvSpPr>
          <p:cNvPr id="4" name="Espace réservé du contenu 3"/>
          <p:cNvSpPr>
            <a:spLocks noGrp="1"/>
          </p:cNvSpPr>
          <p:nvPr>
            <p:ph sz="half" idx="2"/>
          </p:nvPr>
        </p:nvSpPr>
        <p:spPr>
          <a:xfrm>
            <a:off x="4643438" y="1785926"/>
            <a:ext cx="4038600" cy="4525963"/>
          </a:xfrm>
        </p:spPr>
        <p:txBody>
          <a:bodyPr>
            <a:noAutofit/>
          </a:bodyPr>
          <a:lstStyle/>
          <a:p>
            <a:pPr algn="just">
              <a:lnSpc>
                <a:spcPct val="150000"/>
              </a:lnSpc>
            </a:pPr>
            <a:r>
              <a:rPr lang="fr-FR" sz="1800" b="1" u="sng" dirty="0"/>
              <a:t>Quel impact sur la recherche de la responsabilité ? </a:t>
            </a:r>
          </a:p>
          <a:p>
            <a:pPr algn="just">
              <a:lnSpc>
                <a:spcPct val="150000"/>
              </a:lnSpc>
            </a:pPr>
            <a:r>
              <a:rPr lang="fr-FR" sz="1800" dirty="0"/>
              <a:t>En matière d’obligation de moyens, pour que la responsabilité du débiteur puisse être recherchée, il doit être établi que celui-ci a commis une faute, soit que, en raison de sa négligence ou de son imprudence, il n’a pas mis en œuvre tous les moyens dont il disposait pour atteindre le résultat promis.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74638"/>
            <a:ext cx="8147248" cy="939784"/>
          </a:xfrm>
        </p:spPr>
        <p:txBody>
          <a:bodyPr>
            <a:normAutofit fontScale="90000"/>
          </a:bodyPr>
          <a:lstStyle/>
          <a:p>
            <a:r>
              <a:rPr lang="fr-FR" b="1" dirty="0">
                <a:solidFill>
                  <a:srgbClr val="FF0000"/>
                </a:solidFill>
              </a:rPr>
              <a:t>SYNTHESE SUR LA RESPONSABILITE CIVILE DES EPHAD</a:t>
            </a:r>
          </a:p>
        </p:txBody>
      </p:sp>
      <p:graphicFrame>
        <p:nvGraphicFramePr>
          <p:cNvPr id="4" name="Espace réservé du contenu 3"/>
          <p:cNvGraphicFramePr>
            <a:graphicFrameLocks noGrp="1"/>
          </p:cNvGraphicFramePr>
          <p:nvPr>
            <p:ph idx="1"/>
          </p:nvPr>
        </p:nvGraphicFramePr>
        <p:xfrm>
          <a:off x="428596" y="121442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1507</Words>
  <Application>Microsoft Office PowerPoint</Application>
  <PresentationFormat>Affichage à l'écran (4:3)</PresentationFormat>
  <Paragraphs>73</Paragraphs>
  <Slides>15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Bahnschrift Light SemiCondensed</vt:lpstr>
      <vt:lpstr>Calibri</vt:lpstr>
      <vt:lpstr>Wingdings</vt:lpstr>
      <vt:lpstr>Thème Office</vt:lpstr>
      <vt:lpstr>EHPAD et DIGNITE HUMAINE : POURSUIVRE LES EHPAD EN CAS DE DÉCÈS LIÉS AU COVID 19</vt:lpstr>
      <vt:lpstr> Au pénal, les plaintes contre ces établissements ont moins de chances d’aboutir dans les faits. Au civil, les familles obtiennent des dommages et intérêts, lorsque les juges considèrent qu’ils ont manqué à leur obligation de sécurité de moyens. </vt:lpstr>
      <vt:lpstr>CONTEXTE SOCIÉTAL ACTUEL : UN SCANDALE SANITAIRE</vt:lpstr>
      <vt:lpstr>DEFAUT D’INFORMATION ?</vt:lpstr>
      <vt:lpstr>DES CARENCES MALHEUREUSEMENT  DÉJÀ PRESENTES</vt:lpstr>
      <vt:lpstr>Dans quelle mesure il est possible d’engager la responsabilité civile et/ou pénale d’un EHPAD ? </vt:lpstr>
      <vt:lpstr>SUR L’ENGAGEMENT DE LA RESPONSABILITÉ CIVILE DES EHPAD  - Lorsqu’un préjudice corporel, matériel ou moral est causé à un résident - Réparation pécuniaire par le juge civil</vt:lpstr>
      <vt:lpstr>Une obligation de sécurité de MOYENS pour les EHPAD</vt:lpstr>
      <vt:lpstr>SYNTHESE SUR LA RESPONSABILITE CIVILE DES EPHAD</vt:lpstr>
      <vt:lpstr>L’état du résident peut engendrer une obligation de résultat RENFORCEE pour l’établissement</vt:lpstr>
      <vt:lpstr>SUR L’ENGAGEMENT DE LA RESPONSABILITE PENALE   - Lorsqu’une infraction pénale est commise </vt:lpstr>
      <vt:lpstr>Une responsabilité pénale fondée sur des délits non-intentionnels</vt:lpstr>
      <vt:lpstr>Les délits non-intentionnels caractérisés par : </vt:lpstr>
      <vt:lpstr>Les infractions pouvant être constituées</vt:lpstr>
      <vt:lpstr>Qui peut-être tenu comme pénalement responsable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POURSUIVRE LES EHPAD EN CAS DE DÉCÈS LIÉS AU COVID 19</dc:title>
  <dc:creator>Léa Marteaux</dc:creator>
  <cp:lastModifiedBy>judith buchinger</cp:lastModifiedBy>
  <cp:revision>14</cp:revision>
  <dcterms:created xsi:type="dcterms:W3CDTF">2020-06-02T08:22:33Z</dcterms:created>
  <dcterms:modified xsi:type="dcterms:W3CDTF">2020-06-02T10:52:14Z</dcterms:modified>
</cp:coreProperties>
</file>