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7" r:id="rId8"/>
    <p:sldId id="265" r:id="rId9"/>
    <p:sldId id="264" r:id="rId10"/>
    <p:sldId id="266" r:id="rId11"/>
    <p:sldId id="26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8243F-419A-4A66-88AA-565DA7C3D271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9A4522-0661-4C33-A161-EF2F2388E432}">
      <dgm:prSet phldrT="[Texte]" phldr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68F419EA-B3F7-45AE-B66D-23BAFCBB6CE0}" type="parTrans" cxnId="{965D96BA-510C-4589-A974-CB8E40BF21BE}">
      <dgm:prSet/>
      <dgm:spPr/>
      <dgm:t>
        <a:bodyPr/>
        <a:lstStyle/>
        <a:p>
          <a:endParaRPr lang="fr-FR"/>
        </a:p>
      </dgm:t>
    </dgm:pt>
    <dgm:pt modelId="{B85FCD1B-03EA-44EC-A625-D02724AD411E}" type="sibTrans" cxnId="{965D96BA-510C-4589-A974-CB8E40BF21BE}">
      <dgm:prSet/>
      <dgm:spPr/>
      <dgm:t>
        <a:bodyPr/>
        <a:lstStyle/>
        <a:p>
          <a:endParaRPr lang="fr-FR"/>
        </a:p>
      </dgm:t>
    </dgm:pt>
    <dgm:pt modelId="{9D4B03DD-3DEC-4A80-821C-9CB73D9624ED}">
      <dgm:prSet phldrT="[Texte]" custT="1"/>
      <dgm:spPr/>
      <dgm:t>
        <a:bodyPr/>
        <a:lstStyle/>
        <a:p>
          <a:r>
            <a:rPr lang="fr-FR" sz="3200" b="1" dirty="0" smtClean="0">
              <a:solidFill>
                <a:srgbClr val="002060"/>
              </a:solidFill>
            </a:rPr>
            <a:t>Un produit plus au moins nocif</a:t>
          </a:r>
          <a:endParaRPr lang="fr-FR" sz="3200" b="1" dirty="0">
            <a:solidFill>
              <a:srgbClr val="002060"/>
            </a:solidFill>
          </a:endParaRPr>
        </a:p>
      </dgm:t>
    </dgm:pt>
    <dgm:pt modelId="{1E39A28A-463D-4B45-80EA-F29B4E83E405}" type="parTrans" cxnId="{14009A75-ECE9-438A-A43C-37A0F2CEB99E}">
      <dgm:prSet/>
      <dgm:spPr/>
      <dgm:t>
        <a:bodyPr/>
        <a:lstStyle/>
        <a:p>
          <a:endParaRPr lang="fr-FR"/>
        </a:p>
      </dgm:t>
    </dgm:pt>
    <dgm:pt modelId="{3E4F9015-BCB1-4B81-8AEA-C5909D0542A4}" type="sibTrans" cxnId="{14009A75-ECE9-438A-A43C-37A0F2CEB99E}">
      <dgm:prSet/>
      <dgm:spPr/>
      <dgm:t>
        <a:bodyPr/>
        <a:lstStyle/>
        <a:p>
          <a:endParaRPr lang="fr-FR"/>
        </a:p>
      </dgm:t>
    </dgm:pt>
    <dgm:pt modelId="{A7377158-AF05-4D90-80F4-731643126622}">
      <dgm:prSet phldrT="[Texte]" phldr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CB1DDA67-340A-482B-8F24-32BDE00608A0}" type="parTrans" cxnId="{C13A4527-426A-4645-B4B7-25A7E7A1C032}">
      <dgm:prSet/>
      <dgm:spPr/>
      <dgm:t>
        <a:bodyPr/>
        <a:lstStyle/>
        <a:p>
          <a:endParaRPr lang="fr-FR"/>
        </a:p>
      </dgm:t>
    </dgm:pt>
    <dgm:pt modelId="{4D83E8BB-48F8-4EE9-870D-A72100036022}" type="sibTrans" cxnId="{C13A4527-426A-4645-B4B7-25A7E7A1C032}">
      <dgm:prSet/>
      <dgm:spPr/>
      <dgm:t>
        <a:bodyPr/>
        <a:lstStyle/>
        <a:p>
          <a:endParaRPr lang="fr-FR"/>
        </a:p>
      </dgm:t>
    </dgm:pt>
    <dgm:pt modelId="{D166F98A-1545-46CC-9642-C1D6B01F2565}">
      <dgm:prSet phldrT="[Texte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800" b="1" dirty="0" smtClean="0">
              <a:solidFill>
                <a:srgbClr val="002060"/>
              </a:solidFill>
            </a:rPr>
            <a:t>Un individu plus ou moins vulnérable</a:t>
          </a:r>
          <a:endParaRPr lang="fr-FR" sz="2800" b="1" dirty="0">
            <a:solidFill>
              <a:srgbClr val="002060"/>
            </a:solidFill>
          </a:endParaRPr>
        </a:p>
      </dgm:t>
    </dgm:pt>
    <dgm:pt modelId="{E9DA76ED-A005-4EE3-8B73-39121A29D9C1}" type="parTrans" cxnId="{E3BF97AC-6F04-4587-B0B4-BDDFB653F70F}">
      <dgm:prSet/>
      <dgm:spPr/>
      <dgm:t>
        <a:bodyPr/>
        <a:lstStyle/>
        <a:p>
          <a:endParaRPr lang="fr-FR"/>
        </a:p>
      </dgm:t>
    </dgm:pt>
    <dgm:pt modelId="{9A55CEB9-F867-47A9-B6D8-C5BEB28461BA}" type="sibTrans" cxnId="{E3BF97AC-6F04-4587-B0B4-BDDFB653F70F}">
      <dgm:prSet/>
      <dgm:spPr/>
      <dgm:t>
        <a:bodyPr/>
        <a:lstStyle/>
        <a:p>
          <a:endParaRPr lang="fr-FR"/>
        </a:p>
      </dgm:t>
    </dgm:pt>
    <dgm:pt modelId="{F5B016C3-A460-457B-83C8-64738D7E669A}">
      <dgm:prSet phldrT="[Texte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 dirty="0"/>
        </a:p>
      </dgm:t>
    </dgm:pt>
    <dgm:pt modelId="{DB484B1D-B830-48E4-9C06-B19D9B2E87E9}" type="parTrans" cxnId="{796F5F0F-FCC7-4C4C-8914-095DB55BD86D}">
      <dgm:prSet/>
      <dgm:spPr/>
      <dgm:t>
        <a:bodyPr/>
        <a:lstStyle/>
        <a:p>
          <a:endParaRPr lang="fr-FR"/>
        </a:p>
      </dgm:t>
    </dgm:pt>
    <dgm:pt modelId="{97BBD8C5-4516-40FC-A36A-4E8460D2253E}" type="sibTrans" cxnId="{796F5F0F-FCC7-4C4C-8914-095DB55BD86D}">
      <dgm:prSet/>
      <dgm:spPr/>
      <dgm:t>
        <a:bodyPr/>
        <a:lstStyle/>
        <a:p>
          <a:endParaRPr lang="fr-FR"/>
        </a:p>
      </dgm:t>
    </dgm:pt>
    <dgm:pt modelId="{AFF73736-78EA-4D97-9D91-60B74980BE9C}">
      <dgm:prSet phldrT="[Texte]" custT="1"/>
      <dgm:spPr/>
      <dgm:t>
        <a:bodyPr/>
        <a:lstStyle/>
        <a:p>
          <a:r>
            <a:rPr lang="fr-FR" sz="2800" b="1" dirty="0" smtClean="0">
              <a:solidFill>
                <a:srgbClr val="002060"/>
              </a:solidFill>
            </a:rPr>
            <a:t>Un environnement plus au moins incitateur</a:t>
          </a:r>
          <a:endParaRPr lang="fr-FR" sz="2800" b="1" dirty="0">
            <a:solidFill>
              <a:srgbClr val="002060"/>
            </a:solidFill>
          </a:endParaRPr>
        </a:p>
      </dgm:t>
    </dgm:pt>
    <dgm:pt modelId="{E8A78142-8AD2-4B82-900D-18444DDF62B7}" type="parTrans" cxnId="{377A6EA4-29C2-49EC-93DD-24D81EEB5935}">
      <dgm:prSet/>
      <dgm:spPr/>
      <dgm:t>
        <a:bodyPr/>
        <a:lstStyle/>
        <a:p>
          <a:endParaRPr lang="fr-FR"/>
        </a:p>
      </dgm:t>
    </dgm:pt>
    <dgm:pt modelId="{E7EC9BC9-6A05-4146-A19B-B4061F373688}" type="sibTrans" cxnId="{377A6EA4-29C2-49EC-93DD-24D81EEB5935}">
      <dgm:prSet/>
      <dgm:spPr/>
      <dgm:t>
        <a:bodyPr/>
        <a:lstStyle/>
        <a:p>
          <a:endParaRPr lang="fr-FR"/>
        </a:p>
      </dgm:t>
    </dgm:pt>
    <dgm:pt modelId="{0B64D3F2-7D28-44EA-8D94-70C737FB1A26}" type="pres">
      <dgm:prSet presAssocID="{F968243F-419A-4A66-88AA-565DA7C3D271}" presName="Name0" presStyleCnt="0">
        <dgm:presLayoutVars>
          <dgm:dir/>
          <dgm:animLvl val="lvl"/>
          <dgm:resizeHandles val="exact"/>
        </dgm:presLayoutVars>
      </dgm:prSet>
      <dgm:spPr/>
    </dgm:pt>
    <dgm:pt modelId="{49645ACE-3D5D-4A1E-9BEB-DE5EDD2E1756}" type="pres">
      <dgm:prSet presAssocID="{109A4522-0661-4C33-A161-EF2F2388E432}" presName="compositeNode" presStyleCnt="0">
        <dgm:presLayoutVars>
          <dgm:bulletEnabled val="1"/>
        </dgm:presLayoutVars>
      </dgm:prSet>
      <dgm:spPr/>
    </dgm:pt>
    <dgm:pt modelId="{AC3919D6-FD44-40A0-A26C-F6DAD980D7F0}" type="pres">
      <dgm:prSet presAssocID="{109A4522-0661-4C33-A161-EF2F2388E432}" presName="bgRect" presStyleLbl="node1" presStyleIdx="0" presStyleCnt="3"/>
      <dgm:spPr/>
    </dgm:pt>
    <dgm:pt modelId="{F5241311-A65F-43AB-8F08-A41A0E94807E}" type="pres">
      <dgm:prSet presAssocID="{109A4522-0661-4C33-A161-EF2F2388E432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4E4F3B61-D454-49A1-A2B4-08466221B024}" type="pres">
      <dgm:prSet presAssocID="{109A4522-0661-4C33-A161-EF2F2388E432}" presName="childNode" presStyleLbl="node1" presStyleIdx="0" presStyleCnt="3">
        <dgm:presLayoutVars>
          <dgm:bulletEnabled val="1"/>
        </dgm:presLayoutVars>
      </dgm:prSet>
      <dgm:spPr/>
    </dgm:pt>
    <dgm:pt modelId="{4752CAB5-7EB2-4D9C-B5AB-42E920DFA8FA}" type="pres">
      <dgm:prSet presAssocID="{B85FCD1B-03EA-44EC-A625-D02724AD411E}" presName="hSp" presStyleCnt="0"/>
      <dgm:spPr/>
    </dgm:pt>
    <dgm:pt modelId="{CE9BA464-5766-47DA-B817-8907C2DD055D}" type="pres">
      <dgm:prSet presAssocID="{B85FCD1B-03EA-44EC-A625-D02724AD411E}" presName="vProcSp" presStyleCnt="0"/>
      <dgm:spPr/>
    </dgm:pt>
    <dgm:pt modelId="{BA84DB13-5CE0-4C38-AC9B-2109EAA65284}" type="pres">
      <dgm:prSet presAssocID="{B85FCD1B-03EA-44EC-A625-D02724AD411E}" presName="vSp1" presStyleCnt="0"/>
      <dgm:spPr/>
    </dgm:pt>
    <dgm:pt modelId="{1B53CF76-B3B1-452C-9870-D009673CE1A4}" type="pres">
      <dgm:prSet presAssocID="{B85FCD1B-03EA-44EC-A625-D02724AD411E}" presName="simulatedConn" presStyleLbl="solidFgAcc1" presStyleIdx="0" presStyleCnt="2"/>
      <dgm:spPr/>
    </dgm:pt>
    <dgm:pt modelId="{F3482388-097F-44AC-8A2D-FD1D3CCAA969}" type="pres">
      <dgm:prSet presAssocID="{B85FCD1B-03EA-44EC-A625-D02724AD411E}" presName="vSp2" presStyleCnt="0"/>
      <dgm:spPr/>
    </dgm:pt>
    <dgm:pt modelId="{51CEB2AC-6AEC-439E-AA59-D63F67EC6132}" type="pres">
      <dgm:prSet presAssocID="{B85FCD1B-03EA-44EC-A625-D02724AD411E}" presName="sibTrans" presStyleCnt="0"/>
      <dgm:spPr/>
    </dgm:pt>
    <dgm:pt modelId="{A90E1405-13F2-47C6-AFB7-AD236A577700}" type="pres">
      <dgm:prSet presAssocID="{A7377158-AF05-4D90-80F4-731643126622}" presName="compositeNode" presStyleCnt="0">
        <dgm:presLayoutVars>
          <dgm:bulletEnabled val="1"/>
        </dgm:presLayoutVars>
      </dgm:prSet>
      <dgm:spPr/>
    </dgm:pt>
    <dgm:pt modelId="{511188A6-3542-4ED6-BBEA-720639CF79E8}" type="pres">
      <dgm:prSet presAssocID="{A7377158-AF05-4D90-80F4-731643126622}" presName="bgRect" presStyleLbl="node1" presStyleIdx="1" presStyleCnt="3" custLinFactNeighborX="-804" custLinFactNeighborY="-3333"/>
      <dgm:spPr/>
    </dgm:pt>
    <dgm:pt modelId="{2DFF71DC-F5B5-465D-A1CE-9B68C0EE7ABD}" type="pres">
      <dgm:prSet presAssocID="{A7377158-AF05-4D90-80F4-731643126622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24A7B7A0-6EB6-484F-8455-10F3CEB0140A}" type="pres">
      <dgm:prSet presAssocID="{A7377158-AF05-4D90-80F4-731643126622}" presName="childNode" presStyleLbl="node1" presStyleIdx="1" presStyleCnt="3">
        <dgm:presLayoutVars>
          <dgm:bulletEnabled val="1"/>
        </dgm:presLayoutVars>
      </dgm:prSet>
      <dgm:spPr/>
    </dgm:pt>
    <dgm:pt modelId="{B6B51655-4510-42ED-9C02-414F00525890}" type="pres">
      <dgm:prSet presAssocID="{4D83E8BB-48F8-4EE9-870D-A72100036022}" presName="hSp" presStyleCnt="0"/>
      <dgm:spPr/>
    </dgm:pt>
    <dgm:pt modelId="{364D2E0B-99DB-47BB-9146-6ABC0A66CE57}" type="pres">
      <dgm:prSet presAssocID="{4D83E8BB-48F8-4EE9-870D-A72100036022}" presName="vProcSp" presStyleCnt="0"/>
      <dgm:spPr/>
    </dgm:pt>
    <dgm:pt modelId="{C6DB658A-B06B-4453-9EB9-AFEAC96C0744}" type="pres">
      <dgm:prSet presAssocID="{4D83E8BB-48F8-4EE9-870D-A72100036022}" presName="vSp1" presStyleCnt="0"/>
      <dgm:spPr/>
    </dgm:pt>
    <dgm:pt modelId="{876D20CB-002C-4626-B989-744FA00915AF}" type="pres">
      <dgm:prSet presAssocID="{4D83E8BB-48F8-4EE9-870D-A72100036022}" presName="simulatedConn" presStyleLbl="solidFgAcc1" presStyleIdx="1" presStyleCnt="2"/>
      <dgm:spPr/>
    </dgm:pt>
    <dgm:pt modelId="{9E59EF1D-BCB6-465E-9F37-C0188859C6C1}" type="pres">
      <dgm:prSet presAssocID="{4D83E8BB-48F8-4EE9-870D-A72100036022}" presName="vSp2" presStyleCnt="0"/>
      <dgm:spPr/>
    </dgm:pt>
    <dgm:pt modelId="{E9D9DB80-A0ED-4621-A0E3-9BE5B4C88775}" type="pres">
      <dgm:prSet presAssocID="{4D83E8BB-48F8-4EE9-870D-A72100036022}" presName="sibTrans" presStyleCnt="0"/>
      <dgm:spPr/>
    </dgm:pt>
    <dgm:pt modelId="{69E25694-B238-4216-A260-C36054E5C9A0}" type="pres">
      <dgm:prSet presAssocID="{F5B016C3-A460-457B-83C8-64738D7E669A}" presName="compositeNode" presStyleCnt="0">
        <dgm:presLayoutVars>
          <dgm:bulletEnabled val="1"/>
        </dgm:presLayoutVars>
      </dgm:prSet>
      <dgm:spPr/>
    </dgm:pt>
    <dgm:pt modelId="{58EC35F8-D9D8-4664-A7AF-BFD1D9897060}" type="pres">
      <dgm:prSet presAssocID="{F5B016C3-A460-457B-83C8-64738D7E669A}" presName="bgRect" presStyleLbl="node1" presStyleIdx="2" presStyleCnt="3"/>
      <dgm:spPr/>
      <dgm:t>
        <a:bodyPr/>
        <a:lstStyle/>
        <a:p>
          <a:endParaRPr lang="fr-FR"/>
        </a:p>
      </dgm:t>
    </dgm:pt>
    <dgm:pt modelId="{53BDD034-6933-4EB2-B8C8-440742F8B6CB}" type="pres">
      <dgm:prSet presAssocID="{F5B016C3-A460-457B-83C8-64738D7E669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332BDE-BBC2-42AC-8116-5C6B75BBD84D}" type="pres">
      <dgm:prSet presAssocID="{F5B016C3-A460-457B-83C8-64738D7E669A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484D16A0-250E-4D6E-BBE5-44EB9E5B0772}" type="presOf" srcId="{F5B016C3-A460-457B-83C8-64738D7E669A}" destId="{58EC35F8-D9D8-4664-A7AF-BFD1D9897060}" srcOrd="0" destOrd="0" presId="urn:microsoft.com/office/officeart/2005/8/layout/hProcess7"/>
    <dgm:cxn modelId="{14009A75-ECE9-438A-A43C-37A0F2CEB99E}" srcId="{109A4522-0661-4C33-A161-EF2F2388E432}" destId="{9D4B03DD-3DEC-4A80-821C-9CB73D9624ED}" srcOrd="0" destOrd="0" parTransId="{1E39A28A-463D-4B45-80EA-F29B4E83E405}" sibTransId="{3E4F9015-BCB1-4B81-8AEA-C5909D0542A4}"/>
    <dgm:cxn modelId="{ADECE83F-565E-4761-917C-2FDE74A8DD13}" type="presOf" srcId="{D166F98A-1545-46CC-9642-C1D6B01F2565}" destId="{24A7B7A0-6EB6-484F-8455-10F3CEB0140A}" srcOrd="0" destOrd="0" presId="urn:microsoft.com/office/officeart/2005/8/layout/hProcess7"/>
    <dgm:cxn modelId="{30411126-56E8-4F1B-9BF4-DCFC335AA327}" type="presOf" srcId="{AFF73736-78EA-4D97-9D91-60B74980BE9C}" destId="{63332BDE-BBC2-42AC-8116-5C6B75BBD84D}" srcOrd="0" destOrd="0" presId="urn:microsoft.com/office/officeart/2005/8/layout/hProcess7"/>
    <dgm:cxn modelId="{E3BF97AC-6F04-4587-B0B4-BDDFB653F70F}" srcId="{A7377158-AF05-4D90-80F4-731643126622}" destId="{D166F98A-1545-46CC-9642-C1D6B01F2565}" srcOrd="0" destOrd="0" parTransId="{E9DA76ED-A005-4EE3-8B73-39121A29D9C1}" sibTransId="{9A55CEB9-F867-47A9-B6D8-C5BEB28461BA}"/>
    <dgm:cxn modelId="{965D96BA-510C-4589-A974-CB8E40BF21BE}" srcId="{F968243F-419A-4A66-88AA-565DA7C3D271}" destId="{109A4522-0661-4C33-A161-EF2F2388E432}" srcOrd="0" destOrd="0" parTransId="{68F419EA-B3F7-45AE-B66D-23BAFCBB6CE0}" sibTransId="{B85FCD1B-03EA-44EC-A625-D02724AD411E}"/>
    <dgm:cxn modelId="{796F5F0F-FCC7-4C4C-8914-095DB55BD86D}" srcId="{F968243F-419A-4A66-88AA-565DA7C3D271}" destId="{F5B016C3-A460-457B-83C8-64738D7E669A}" srcOrd="2" destOrd="0" parTransId="{DB484B1D-B830-48E4-9C06-B19D9B2E87E9}" sibTransId="{97BBD8C5-4516-40FC-A36A-4E8460D2253E}"/>
    <dgm:cxn modelId="{36E35792-F308-4811-9681-4E6C062ECE01}" type="presOf" srcId="{F5B016C3-A460-457B-83C8-64738D7E669A}" destId="{53BDD034-6933-4EB2-B8C8-440742F8B6CB}" srcOrd="1" destOrd="0" presId="urn:microsoft.com/office/officeart/2005/8/layout/hProcess7"/>
    <dgm:cxn modelId="{C13A4527-426A-4645-B4B7-25A7E7A1C032}" srcId="{F968243F-419A-4A66-88AA-565DA7C3D271}" destId="{A7377158-AF05-4D90-80F4-731643126622}" srcOrd="1" destOrd="0" parTransId="{CB1DDA67-340A-482B-8F24-32BDE00608A0}" sibTransId="{4D83E8BB-48F8-4EE9-870D-A72100036022}"/>
    <dgm:cxn modelId="{91B3E89D-ADB5-44CD-BA5C-A787FE3316AB}" type="presOf" srcId="{109A4522-0661-4C33-A161-EF2F2388E432}" destId="{AC3919D6-FD44-40A0-A26C-F6DAD980D7F0}" srcOrd="0" destOrd="0" presId="urn:microsoft.com/office/officeart/2005/8/layout/hProcess7"/>
    <dgm:cxn modelId="{60948401-D40C-46F5-BEF1-EB2033C08FDB}" type="presOf" srcId="{9D4B03DD-3DEC-4A80-821C-9CB73D9624ED}" destId="{4E4F3B61-D454-49A1-A2B4-08466221B024}" srcOrd="0" destOrd="0" presId="urn:microsoft.com/office/officeart/2005/8/layout/hProcess7"/>
    <dgm:cxn modelId="{2390B0A1-A601-4A99-867E-FFFD9D0ABFBB}" type="presOf" srcId="{109A4522-0661-4C33-A161-EF2F2388E432}" destId="{F5241311-A65F-43AB-8F08-A41A0E94807E}" srcOrd="1" destOrd="0" presId="urn:microsoft.com/office/officeart/2005/8/layout/hProcess7"/>
    <dgm:cxn modelId="{611EE02E-AC72-4B80-945F-98087BCA18F2}" type="presOf" srcId="{A7377158-AF05-4D90-80F4-731643126622}" destId="{2DFF71DC-F5B5-465D-A1CE-9B68C0EE7ABD}" srcOrd="1" destOrd="0" presId="urn:microsoft.com/office/officeart/2005/8/layout/hProcess7"/>
    <dgm:cxn modelId="{9D065EA3-46D2-4E56-B533-C4D6761A7EE0}" type="presOf" srcId="{A7377158-AF05-4D90-80F4-731643126622}" destId="{511188A6-3542-4ED6-BBEA-720639CF79E8}" srcOrd="0" destOrd="0" presId="urn:microsoft.com/office/officeart/2005/8/layout/hProcess7"/>
    <dgm:cxn modelId="{377A6EA4-29C2-49EC-93DD-24D81EEB5935}" srcId="{F5B016C3-A460-457B-83C8-64738D7E669A}" destId="{AFF73736-78EA-4D97-9D91-60B74980BE9C}" srcOrd="0" destOrd="0" parTransId="{E8A78142-8AD2-4B82-900D-18444DDF62B7}" sibTransId="{E7EC9BC9-6A05-4146-A19B-B4061F373688}"/>
    <dgm:cxn modelId="{FAEB94A8-DEC3-4DEF-BE32-BF1A30D314A0}" type="presOf" srcId="{F968243F-419A-4A66-88AA-565DA7C3D271}" destId="{0B64D3F2-7D28-44EA-8D94-70C737FB1A26}" srcOrd="0" destOrd="0" presId="urn:microsoft.com/office/officeart/2005/8/layout/hProcess7"/>
    <dgm:cxn modelId="{04E00B9B-EE0F-4592-8649-FE771975D824}" type="presParOf" srcId="{0B64D3F2-7D28-44EA-8D94-70C737FB1A26}" destId="{49645ACE-3D5D-4A1E-9BEB-DE5EDD2E1756}" srcOrd="0" destOrd="0" presId="urn:microsoft.com/office/officeart/2005/8/layout/hProcess7"/>
    <dgm:cxn modelId="{02E37F17-3D9E-4D38-9256-B3F39DC12A9D}" type="presParOf" srcId="{49645ACE-3D5D-4A1E-9BEB-DE5EDD2E1756}" destId="{AC3919D6-FD44-40A0-A26C-F6DAD980D7F0}" srcOrd="0" destOrd="0" presId="urn:microsoft.com/office/officeart/2005/8/layout/hProcess7"/>
    <dgm:cxn modelId="{D84BD6A9-1A49-401B-BF2D-F6FFB1DB2544}" type="presParOf" srcId="{49645ACE-3D5D-4A1E-9BEB-DE5EDD2E1756}" destId="{F5241311-A65F-43AB-8F08-A41A0E94807E}" srcOrd="1" destOrd="0" presId="urn:microsoft.com/office/officeart/2005/8/layout/hProcess7"/>
    <dgm:cxn modelId="{78CA5C44-2CB7-41AD-A21B-5327FB4540CF}" type="presParOf" srcId="{49645ACE-3D5D-4A1E-9BEB-DE5EDD2E1756}" destId="{4E4F3B61-D454-49A1-A2B4-08466221B024}" srcOrd="2" destOrd="0" presId="urn:microsoft.com/office/officeart/2005/8/layout/hProcess7"/>
    <dgm:cxn modelId="{7AFD4061-047C-4A09-8027-700A7022893D}" type="presParOf" srcId="{0B64D3F2-7D28-44EA-8D94-70C737FB1A26}" destId="{4752CAB5-7EB2-4D9C-B5AB-42E920DFA8FA}" srcOrd="1" destOrd="0" presId="urn:microsoft.com/office/officeart/2005/8/layout/hProcess7"/>
    <dgm:cxn modelId="{5BE92A1B-A2B2-446A-A435-539D1B35785C}" type="presParOf" srcId="{0B64D3F2-7D28-44EA-8D94-70C737FB1A26}" destId="{CE9BA464-5766-47DA-B817-8907C2DD055D}" srcOrd="2" destOrd="0" presId="urn:microsoft.com/office/officeart/2005/8/layout/hProcess7"/>
    <dgm:cxn modelId="{96D937EB-5BA3-449E-9470-A617F7EC0636}" type="presParOf" srcId="{CE9BA464-5766-47DA-B817-8907C2DD055D}" destId="{BA84DB13-5CE0-4C38-AC9B-2109EAA65284}" srcOrd="0" destOrd="0" presId="urn:microsoft.com/office/officeart/2005/8/layout/hProcess7"/>
    <dgm:cxn modelId="{56DE7F59-F064-45DB-9012-84D3B6B6B663}" type="presParOf" srcId="{CE9BA464-5766-47DA-B817-8907C2DD055D}" destId="{1B53CF76-B3B1-452C-9870-D009673CE1A4}" srcOrd="1" destOrd="0" presId="urn:microsoft.com/office/officeart/2005/8/layout/hProcess7"/>
    <dgm:cxn modelId="{D3DF0A2D-A2D9-4D18-84BA-6C95EEE96627}" type="presParOf" srcId="{CE9BA464-5766-47DA-B817-8907C2DD055D}" destId="{F3482388-097F-44AC-8A2D-FD1D3CCAA969}" srcOrd="2" destOrd="0" presId="urn:microsoft.com/office/officeart/2005/8/layout/hProcess7"/>
    <dgm:cxn modelId="{9634236F-56F2-4F19-81B0-D2B2B99088E9}" type="presParOf" srcId="{0B64D3F2-7D28-44EA-8D94-70C737FB1A26}" destId="{51CEB2AC-6AEC-439E-AA59-D63F67EC6132}" srcOrd="3" destOrd="0" presId="urn:microsoft.com/office/officeart/2005/8/layout/hProcess7"/>
    <dgm:cxn modelId="{5CCDFBAB-3887-4E23-9E87-CD97D481AF10}" type="presParOf" srcId="{0B64D3F2-7D28-44EA-8D94-70C737FB1A26}" destId="{A90E1405-13F2-47C6-AFB7-AD236A577700}" srcOrd="4" destOrd="0" presId="urn:microsoft.com/office/officeart/2005/8/layout/hProcess7"/>
    <dgm:cxn modelId="{5A991981-6432-4016-BD3B-1C1046C79E95}" type="presParOf" srcId="{A90E1405-13F2-47C6-AFB7-AD236A577700}" destId="{511188A6-3542-4ED6-BBEA-720639CF79E8}" srcOrd="0" destOrd="0" presId="urn:microsoft.com/office/officeart/2005/8/layout/hProcess7"/>
    <dgm:cxn modelId="{F069CF15-89D5-4F0E-8DDF-41D96BDC74A9}" type="presParOf" srcId="{A90E1405-13F2-47C6-AFB7-AD236A577700}" destId="{2DFF71DC-F5B5-465D-A1CE-9B68C0EE7ABD}" srcOrd="1" destOrd="0" presId="urn:microsoft.com/office/officeart/2005/8/layout/hProcess7"/>
    <dgm:cxn modelId="{C5123319-A6D2-4112-A035-49B4B2CC2B60}" type="presParOf" srcId="{A90E1405-13F2-47C6-AFB7-AD236A577700}" destId="{24A7B7A0-6EB6-484F-8455-10F3CEB0140A}" srcOrd="2" destOrd="0" presId="urn:microsoft.com/office/officeart/2005/8/layout/hProcess7"/>
    <dgm:cxn modelId="{3A6D8471-24DD-4C71-A833-E9682C81FD35}" type="presParOf" srcId="{0B64D3F2-7D28-44EA-8D94-70C737FB1A26}" destId="{B6B51655-4510-42ED-9C02-414F00525890}" srcOrd="5" destOrd="0" presId="urn:microsoft.com/office/officeart/2005/8/layout/hProcess7"/>
    <dgm:cxn modelId="{C21DCEA0-1FFD-4391-AF3D-DA23E09F24E5}" type="presParOf" srcId="{0B64D3F2-7D28-44EA-8D94-70C737FB1A26}" destId="{364D2E0B-99DB-47BB-9146-6ABC0A66CE57}" srcOrd="6" destOrd="0" presId="urn:microsoft.com/office/officeart/2005/8/layout/hProcess7"/>
    <dgm:cxn modelId="{F0F670E2-329F-46F4-91F9-A853B958EE67}" type="presParOf" srcId="{364D2E0B-99DB-47BB-9146-6ABC0A66CE57}" destId="{C6DB658A-B06B-4453-9EB9-AFEAC96C0744}" srcOrd="0" destOrd="0" presId="urn:microsoft.com/office/officeart/2005/8/layout/hProcess7"/>
    <dgm:cxn modelId="{1E225A94-4DEE-447B-9005-7E3A5796FE28}" type="presParOf" srcId="{364D2E0B-99DB-47BB-9146-6ABC0A66CE57}" destId="{876D20CB-002C-4626-B989-744FA00915AF}" srcOrd="1" destOrd="0" presId="urn:microsoft.com/office/officeart/2005/8/layout/hProcess7"/>
    <dgm:cxn modelId="{DF0578B1-C3BA-4C0A-8BF2-C7C8A89333D2}" type="presParOf" srcId="{364D2E0B-99DB-47BB-9146-6ABC0A66CE57}" destId="{9E59EF1D-BCB6-465E-9F37-C0188859C6C1}" srcOrd="2" destOrd="0" presId="urn:microsoft.com/office/officeart/2005/8/layout/hProcess7"/>
    <dgm:cxn modelId="{4E6C232A-D204-4C29-90F6-661B39D2CF37}" type="presParOf" srcId="{0B64D3F2-7D28-44EA-8D94-70C737FB1A26}" destId="{E9D9DB80-A0ED-4621-A0E3-9BE5B4C88775}" srcOrd="7" destOrd="0" presId="urn:microsoft.com/office/officeart/2005/8/layout/hProcess7"/>
    <dgm:cxn modelId="{213D34BF-34AD-4C2C-B75D-0F02973D1BD8}" type="presParOf" srcId="{0B64D3F2-7D28-44EA-8D94-70C737FB1A26}" destId="{69E25694-B238-4216-A260-C36054E5C9A0}" srcOrd="8" destOrd="0" presId="urn:microsoft.com/office/officeart/2005/8/layout/hProcess7"/>
    <dgm:cxn modelId="{3ED4E09B-C751-4327-836B-F8AC61777CE5}" type="presParOf" srcId="{69E25694-B238-4216-A260-C36054E5C9A0}" destId="{58EC35F8-D9D8-4664-A7AF-BFD1D9897060}" srcOrd="0" destOrd="0" presId="urn:microsoft.com/office/officeart/2005/8/layout/hProcess7"/>
    <dgm:cxn modelId="{86117841-8CF6-4F91-A814-F73697ED6AC7}" type="presParOf" srcId="{69E25694-B238-4216-A260-C36054E5C9A0}" destId="{53BDD034-6933-4EB2-B8C8-440742F8B6CB}" srcOrd="1" destOrd="0" presId="urn:microsoft.com/office/officeart/2005/8/layout/hProcess7"/>
    <dgm:cxn modelId="{5A3C1634-1D48-446D-BB6D-963E476199C4}" type="presParOf" srcId="{69E25694-B238-4216-A260-C36054E5C9A0}" destId="{63332BDE-BBC2-42AC-8116-5C6B75BBD84D}" srcOrd="2" destOrd="0" presId="urn:microsoft.com/office/officeart/2005/8/layout/hProcess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7EBEE-FBD3-4490-897C-DA9116065B47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3303-F2AD-4306-B271-004E701E111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1214422"/>
            <a:ext cx="7772400" cy="1470025"/>
          </a:xfrm>
        </p:spPr>
        <p:txBody>
          <a:bodyPr>
            <a:noAutofit/>
          </a:bodyPr>
          <a:lstStyle/>
          <a:p>
            <a:r>
              <a:rPr lang="fr-FR" sz="4800" b="1" dirty="0" smtClean="0">
                <a:solidFill>
                  <a:srgbClr val="002060"/>
                </a:solidFill>
              </a:rPr>
              <a:t>Les addictions chez les enfants et les adolescents</a:t>
            </a:r>
            <a:endParaRPr lang="fr-FR" sz="4800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kkk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143248"/>
            <a:ext cx="5737877" cy="32226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rgbClr val="002060"/>
                </a:solidFill>
              </a:rPr>
              <a:t>Passage au stade suivant, rechute possible</a:t>
            </a:r>
            <a:endParaRPr lang="fr-FR" sz="3600" b="1" dirty="0">
              <a:solidFill>
                <a:srgbClr val="002060"/>
              </a:solidFill>
            </a:endParaRPr>
          </a:p>
        </p:txBody>
      </p:sp>
      <p:pic>
        <p:nvPicPr>
          <p:cNvPr id="4" name="Espace réservé du contenu 3" descr="aaa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452538"/>
            <a:ext cx="5405462" cy="540546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La prise en charge médicale</a:t>
            </a:r>
            <a:endParaRPr lang="fr-FR" b="1" dirty="0">
              <a:solidFill>
                <a:srgbClr val="002060"/>
              </a:solidFill>
            </a:endParaRPr>
          </a:p>
        </p:txBody>
      </p:sp>
      <p:pic>
        <p:nvPicPr>
          <p:cNvPr id="4" name="Espace réservé du contenu 3" descr="schema-prise-en-charge-medi_lar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142984"/>
            <a:ext cx="5072098" cy="523560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Contexte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La question de l’usage de substances </a:t>
            </a:r>
            <a:r>
              <a:rPr lang="fr-FR" dirty="0" err="1" smtClean="0">
                <a:solidFill>
                  <a:srgbClr val="002060"/>
                </a:solidFill>
              </a:rPr>
              <a:t>psychoactives</a:t>
            </a:r>
            <a:r>
              <a:rPr lang="fr-FR" dirty="0" smtClean="0">
                <a:solidFill>
                  <a:srgbClr val="002060"/>
                </a:solidFill>
              </a:rPr>
              <a:t> et mais également des addictions sans produits chez les jeunes est centrale aujourd’hui</a:t>
            </a:r>
          </a:p>
          <a:p>
            <a:pPr algn="just"/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>
                <a:solidFill>
                  <a:srgbClr val="002060"/>
                </a:solidFill>
              </a:rPr>
              <a:t>La volonté de la majorité des français est de mener une politique efficace de prévention des addictions et de réduction des dommages qu’elles </a:t>
            </a:r>
            <a:r>
              <a:rPr lang="fr-FR" dirty="0" smtClean="0">
                <a:solidFill>
                  <a:srgbClr val="002060"/>
                </a:solidFill>
              </a:rPr>
              <a:t>entraînent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3008313" cy="1162050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Les addictions</a:t>
            </a:r>
            <a:endParaRPr lang="fr-FR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500034" y="3714752"/>
          <a:ext cx="7901014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8596" y="1357298"/>
            <a:ext cx="8472517" cy="1422396"/>
          </a:xfrm>
        </p:spPr>
        <p:txBody>
          <a:bodyPr>
            <a:noAutofit/>
          </a:bodyPr>
          <a:lstStyle/>
          <a:p>
            <a:r>
              <a:rPr lang="fr-FR" sz="2000" dirty="0" smtClean="0">
                <a:solidFill>
                  <a:srgbClr val="002060"/>
                </a:solidFill>
              </a:rPr>
              <a:t> L’addiction commence quand une personne veut arrêter une conduite et qu’elle n’y arrive pas. </a:t>
            </a:r>
            <a:r>
              <a:rPr lang="fr-FR" sz="2000" dirty="0">
                <a:solidFill>
                  <a:srgbClr val="002060"/>
                </a:solidFill>
              </a:rPr>
              <a:t>La personne se sent prisonnière d’une conduite qui entraîne des conséquences négatives sur des domaines importants de sa vie. </a:t>
            </a:r>
            <a:endParaRPr lang="fr-FR" sz="2000" dirty="0" smtClean="0">
              <a:solidFill>
                <a:srgbClr val="002060"/>
              </a:solidFill>
            </a:endParaRPr>
          </a:p>
          <a:p>
            <a:pPr algn="just"/>
            <a:r>
              <a:rPr lang="fr-FR" sz="2000" b="1" dirty="0" smtClean="0">
                <a:solidFill>
                  <a:srgbClr val="002060"/>
                </a:solidFill>
              </a:rPr>
              <a:t>Dans </a:t>
            </a:r>
            <a:r>
              <a:rPr lang="fr-FR" sz="2000" b="1" dirty="0">
                <a:solidFill>
                  <a:srgbClr val="002060"/>
                </a:solidFill>
              </a:rPr>
              <a:t>son ensemble, le monde scientifique considère les addictions comme un </a:t>
            </a:r>
            <a:r>
              <a:rPr lang="fr-FR" sz="2000" b="1" i="1" dirty="0">
                <a:solidFill>
                  <a:srgbClr val="002060"/>
                </a:solidFill>
              </a:rPr>
              <a:t>PHENOMENE BIOPSYCHOSOCIAL</a:t>
            </a:r>
            <a:r>
              <a:rPr lang="fr-FR" sz="2000" b="1" dirty="0">
                <a:solidFill>
                  <a:srgbClr val="002060"/>
                </a:solidFill>
              </a:rPr>
              <a:t>, traduisant la </a:t>
            </a:r>
            <a:r>
              <a:rPr lang="fr-FR" sz="2000" b="1" dirty="0" smtClean="0">
                <a:solidFill>
                  <a:srgbClr val="002060"/>
                </a:solidFill>
              </a:rPr>
              <a:t>rencontre entre trois éléments : </a:t>
            </a:r>
            <a:endParaRPr lang="fr-FR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ycle-de-la-deěpendance-Version-finale-543x7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-12679"/>
            <a:ext cx="5929354" cy="687067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Les addictions sans drogues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Lorsque l’on parle d’addiction, on pense souvent aux produits illicites. Pourtant les addictions sans drogues sont toutes aussi dangereuses et répandu</a:t>
            </a:r>
            <a:r>
              <a:rPr lang="fr-FR" dirty="0" smtClean="0">
                <a:solidFill>
                  <a:srgbClr val="002060"/>
                </a:solidFill>
              </a:rPr>
              <a:t>es.</a:t>
            </a:r>
          </a:p>
          <a:p>
            <a:pPr algn="just"/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La </a:t>
            </a:r>
            <a:r>
              <a:rPr lang="fr-FR" dirty="0">
                <a:solidFill>
                  <a:srgbClr val="002060"/>
                </a:solidFill>
              </a:rPr>
              <a:t>principale addiction sans drogue est la dépendance aux jeux d’argent, mais il y a aussi la dépendance à un conjoint maltraitant, la sexualité incontrôlée, l’engloutissement dans le travail et depuis quelques années la « cyberaddiction » ou dépendance via les écrans (principalement les jeux vidéo en ligne et la pornographie sur internet</a:t>
            </a:r>
            <a:r>
              <a:rPr lang="fr-FR" dirty="0" smtClean="0">
                <a:solidFill>
                  <a:srgbClr val="002060"/>
                </a:solidFill>
              </a:rPr>
              <a:t>).</a:t>
            </a: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Chez les jeunes, l’utilisation d’internet et des écrans (notamment des réseaux sociaux et des jeux vidéos) est très élevée.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rgbClr val="002060"/>
                </a:solidFill>
              </a:rPr>
              <a:t>Exemple de l’addiction aux jeux de hasard et d’argent : quels sont les indicateurs ?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1) Préoccupation </a:t>
            </a:r>
            <a:r>
              <a:rPr lang="fr-FR" sz="7200" dirty="0">
                <a:solidFill>
                  <a:srgbClr val="002060"/>
                </a:solidFill>
              </a:rPr>
              <a:t>par le </a:t>
            </a:r>
            <a:r>
              <a:rPr lang="fr-FR" sz="7200" dirty="0" smtClean="0">
                <a:solidFill>
                  <a:srgbClr val="002060"/>
                </a:solidFill>
              </a:rPr>
              <a:t>jeu</a:t>
            </a:r>
            <a:endParaRPr lang="fr-FR" sz="7200" dirty="0">
              <a:solidFill>
                <a:srgbClr val="002060"/>
              </a:solidFill>
            </a:endParaRP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2) Besoin </a:t>
            </a:r>
            <a:r>
              <a:rPr lang="fr-FR" sz="7200" dirty="0">
                <a:solidFill>
                  <a:srgbClr val="002060"/>
                </a:solidFill>
              </a:rPr>
              <a:t>de jouer avec des sommes d’argent croissantes pour atteindre l’état d’excitation désiré.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3) Efforts </a:t>
            </a:r>
            <a:r>
              <a:rPr lang="fr-FR" sz="7200" dirty="0">
                <a:solidFill>
                  <a:srgbClr val="002060"/>
                </a:solidFill>
              </a:rPr>
              <a:t>répétés mais infructueux pour contrôler, réduire ou arrêter la pratique du jeu.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4) Agitation </a:t>
            </a:r>
            <a:r>
              <a:rPr lang="fr-FR" sz="7200" dirty="0">
                <a:solidFill>
                  <a:srgbClr val="002060"/>
                </a:solidFill>
              </a:rPr>
              <a:t>ou irritabilité lors des tentatives de réduction ou d’arrêt de la pratique du jeu.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5) Joue </a:t>
            </a:r>
            <a:r>
              <a:rPr lang="fr-FR" sz="7200" dirty="0">
                <a:solidFill>
                  <a:srgbClr val="002060"/>
                </a:solidFill>
              </a:rPr>
              <a:t>pour échapper aux difficultés ou pour soulager une humeur </a:t>
            </a:r>
            <a:r>
              <a:rPr lang="fr-FR" sz="7200" dirty="0" smtClean="0">
                <a:solidFill>
                  <a:srgbClr val="002060"/>
                </a:solidFill>
              </a:rPr>
              <a:t>dysphorique</a:t>
            </a:r>
            <a:endParaRPr lang="fr-FR" sz="7200" dirty="0">
              <a:solidFill>
                <a:srgbClr val="002060"/>
              </a:solidFill>
            </a:endParaRP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6) Après </a:t>
            </a:r>
            <a:r>
              <a:rPr lang="fr-FR" sz="7200" dirty="0">
                <a:solidFill>
                  <a:srgbClr val="002060"/>
                </a:solidFill>
              </a:rPr>
              <a:t>avoir perdu de l’argent au jeu, retourne souvent jouer un autre jour pour recouvrer ses pertes (pour « </a:t>
            </a:r>
            <a:r>
              <a:rPr lang="fr-FR" sz="7200" i="1" dirty="0">
                <a:solidFill>
                  <a:srgbClr val="002060"/>
                </a:solidFill>
              </a:rPr>
              <a:t>se refaire</a:t>
            </a:r>
            <a:r>
              <a:rPr lang="fr-FR" sz="7200" dirty="0">
                <a:solidFill>
                  <a:srgbClr val="002060"/>
                </a:solidFill>
              </a:rPr>
              <a:t> »).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7) Ment </a:t>
            </a:r>
            <a:r>
              <a:rPr lang="fr-FR" sz="7200" dirty="0">
                <a:solidFill>
                  <a:srgbClr val="002060"/>
                </a:solidFill>
              </a:rPr>
              <a:t>à sa famille, à son thérapeute ou à d’autres pour dissimuler l’ampleur réelle de ses habitudes de jeu.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8) Commet </a:t>
            </a:r>
            <a:r>
              <a:rPr lang="fr-FR" sz="7200" dirty="0">
                <a:solidFill>
                  <a:srgbClr val="002060"/>
                </a:solidFill>
              </a:rPr>
              <a:t>des actes illégaux tels que falsifications, fraudes, vols ou détournement d’argent pour financer la pratique du jeu.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9) Met </a:t>
            </a:r>
            <a:r>
              <a:rPr lang="fr-FR" sz="7200" dirty="0">
                <a:solidFill>
                  <a:srgbClr val="002060"/>
                </a:solidFill>
              </a:rPr>
              <a:t>en danger ou perd une relation affective importante, un emploi ou des possibilités d’étude ou de carrière à cause du jeu.</a:t>
            </a:r>
          </a:p>
          <a:p>
            <a:pPr lvl="0" fontAlgn="base"/>
            <a:r>
              <a:rPr lang="fr-FR" sz="7200" dirty="0" smtClean="0">
                <a:solidFill>
                  <a:srgbClr val="002060"/>
                </a:solidFill>
              </a:rPr>
              <a:t>10) Compte </a:t>
            </a:r>
            <a:r>
              <a:rPr lang="fr-FR" sz="7200" dirty="0">
                <a:solidFill>
                  <a:srgbClr val="002060"/>
                </a:solidFill>
              </a:rPr>
              <a:t>sur les autres pour obtenir de l’argent et se sortir de situations financières désespérées dues au jeu.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Les critères de la dépendance doivent rester subjectifs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u="sng" dirty="0" smtClean="0">
                <a:solidFill>
                  <a:srgbClr val="002060"/>
                </a:solidFill>
              </a:rPr>
              <a:t>Il ne faut pas chercher que des critères objectifs et quantitatifs</a:t>
            </a:r>
          </a:p>
          <a:p>
            <a:pPr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L</a:t>
            </a:r>
            <a:r>
              <a:rPr lang="fr-FR" sz="2000" dirty="0" smtClean="0">
                <a:solidFill>
                  <a:srgbClr val="002060"/>
                </a:solidFill>
              </a:rPr>
              <a:t>a durée est un indice, mais ne peut pas être l’unique critère :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La préoccupation par le jeu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La réduction de plus en plus importante du temps consacré aux autres activités (ne plus pratiquer son sport fétiche, ne plus voir ses amis, ne plus participer à la vie familiale…)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La chute des résultats scolaires / absentéisme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La tristesse, agressivité, anxiété…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00034" y="1928802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002060"/>
                </a:solidFill>
              </a:rPr>
              <a:t>Pris individuellement, les points listés ne doivent pas forcément inquiéter ; </a:t>
            </a:r>
            <a:r>
              <a:rPr lang="fr-FR" sz="2000" b="1" dirty="0" smtClean="0">
                <a:solidFill>
                  <a:srgbClr val="002060"/>
                </a:solidFill>
              </a:rPr>
              <a:t>c’est leur conjonction qui compte</a:t>
            </a:r>
            <a:r>
              <a:rPr lang="fr-FR" sz="2000" dirty="0" smtClean="0">
                <a:solidFill>
                  <a:srgbClr val="002060"/>
                </a:solidFill>
              </a:rPr>
              <a:t>, et surtout le sentiment de la personne d’être en prise avec une conduite qui le dépasse.</a:t>
            </a:r>
            <a:endParaRPr lang="fr-F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Les stades de changements de la personne consommatrice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Le </a:t>
            </a:r>
            <a:r>
              <a:rPr lang="fr-FR" sz="2400" b="1" dirty="0">
                <a:solidFill>
                  <a:srgbClr val="002060"/>
                </a:solidFill>
              </a:rPr>
              <a:t>cercle de </a:t>
            </a:r>
            <a:r>
              <a:rPr lang="fr-FR" sz="2400" b="1" dirty="0" err="1">
                <a:solidFill>
                  <a:srgbClr val="002060"/>
                </a:solidFill>
              </a:rPr>
              <a:t>Prochaska</a:t>
            </a:r>
            <a:r>
              <a:rPr lang="fr-FR" sz="2400" b="1" dirty="0">
                <a:solidFill>
                  <a:srgbClr val="002060"/>
                </a:solidFill>
              </a:rPr>
              <a:t> et Di </a:t>
            </a:r>
            <a:r>
              <a:rPr lang="fr-FR" sz="2400" b="1" dirty="0" err="1" smtClean="0">
                <a:solidFill>
                  <a:srgbClr val="002060"/>
                </a:solidFill>
              </a:rPr>
              <a:t>Clemente</a:t>
            </a:r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sz="2400" dirty="0" smtClean="0">
                <a:solidFill>
                  <a:srgbClr val="002060"/>
                </a:solidFill>
              </a:rPr>
              <a:t>décrit les différents stades de changements de la personne consommatrice, voire </a:t>
            </a:r>
            <a:r>
              <a:rPr lang="fr-FR" sz="2400" dirty="0" err="1" smtClean="0">
                <a:solidFill>
                  <a:srgbClr val="002060"/>
                </a:solidFill>
              </a:rPr>
              <a:t>addictive</a:t>
            </a:r>
            <a:r>
              <a:rPr lang="fr-FR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fr-FR" sz="2400" dirty="0" smtClean="0">
              <a:solidFill>
                <a:srgbClr val="002060"/>
              </a:solidFill>
            </a:endParaRPr>
          </a:p>
          <a:p>
            <a:pPr algn="just"/>
            <a:r>
              <a:rPr lang="fr-FR" sz="2400" dirty="0" smtClean="0">
                <a:solidFill>
                  <a:srgbClr val="002060"/>
                </a:solidFill>
              </a:rPr>
              <a:t>Lors d’entretiens thérapeutiques , le </a:t>
            </a:r>
            <a:r>
              <a:rPr lang="fr-FR" sz="2400" dirty="0">
                <a:solidFill>
                  <a:srgbClr val="002060"/>
                </a:solidFill>
              </a:rPr>
              <a:t>thérapeute </a:t>
            </a:r>
            <a:r>
              <a:rPr lang="fr-FR" sz="2400" dirty="0" smtClean="0">
                <a:solidFill>
                  <a:srgbClr val="002060"/>
                </a:solidFill>
              </a:rPr>
              <a:t>peut adapter son </a:t>
            </a:r>
            <a:r>
              <a:rPr lang="fr-FR" sz="2400" dirty="0">
                <a:solidFill>
                  <a:srgbClr val="002060"/>
                </a:solidFill>
              </a:rPr>
              <a:t>discours aux représentations du patient sur son comportement problématique, de façon à induire un passage au stade suivant.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Le cercle de </a:t>
            </a:r>
            <a:r>
              <a:rPr lang="fr-FR" b="1" dirty="0" err="1" smtClean="0">
                <a:solidFill>
                  <a:srgbClr val="002060"/>
                </a:solidFill>
              </a:rPr>
              <a:t>Prochaska</a:t>
            </a:r>
            <a:r>
              <a:rPr lang="fr-FR" b="1" dirty="0" smtClean="0">
                <a:solidFill>
                  <a:srgbClr val="002060"/>
                </a:solidFill>
              </a:rPr>
              <a:t> et Di </a:t>
            </a:r>
            <a:r>
              <a:rPr lang="fr-FR" b="1" dirty="0" err="1" smtClean="0">
                <a:solidFill>
                  <a:srgbClr val="002060"/>
                </a:solidFill>
              </a:rPr>
              <a:t>Clemente</a:t>
            </a:r>
            <a:endParaRPr lang="fr-FR" dirty="0"/>
          </a:p>
        </p:txBody>
      </p:sp>
      <p:pic>
        <p:nvPicPr>
          <p:cNvPr id="4" name="Espace réservé du contenu 3" descr="Les-stades-de-changement-de-comportement-decrits-par-Prochaska-et-Di-Clement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139424"/>
            <a:ext cx="5433431" cy="571857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506</Words>
  <Application>Microsoft Office PowerPoint</Application>
  <PresentationFormat>Affichage à l'écran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Les addictions chez les enfants et les adolescents</vt:lpstr>
      <vt:lpstr>Contexte</vt:lpstr>
      <vt:lpstr>Les addictions</vt:lpstr>
      <vt:lpstr>Diapositive 4</vt:lpstr>
      <vt:lpstr>Les addictions sans drogues</vt:lpstr>
      <vt:lpstr>Exemple de l’addiction aux jeux de hasard et d’argent : quels sont les indicateurs ?</vt:lpstr>
      <vt:lpstr>Les critères de la dépendance doivent rester subjectifs</vt:lpstr>
      <vt:lpstr>Les stades de changements de la personne consommatrice</vt:lpstr>
      <vt:lpstr>Le cercle de Prochaska et Di Clemente</vt:lpstr>
      <vt:lpstr>Passage au stade suivant, rechute possible</vt:lpstr>
      <vt:lpstr>La prise en charge médicale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addictions chez les enfants et les a</dc:title>
  <dc:creator>Léa Marteaux</dc:creator>
  <cp:lastModifiedBy>Léa Marteaux</cp:lastModifiedBy>
  <cp:revision>6</cp:revision>
  <dcterms:created xsi:type="dcterms:W3CDTF">2020-06-18T08:00:52Z</dcterms:created>
  <dcterms:modified xsi:type="dcterms:W3CDTF">2020-06-18T08:58:03Z</dcterms:modified>
</cp:coreProperties>
</file>