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1" r:id="rId5"/>
    <p:sldId id="262" r:id="rId6"/>
    <p:sldId id="263" r:id="rId7"/>
    <p:sldId id="264"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6D1A95-8ECE-4E6D-B0B5-7851E081A6E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C936B8FB-837A-48D8-BC7A-1956B93E3957}">
      <dgm:prSet phldrT="[Texte]"/>
      <dgm:spPr/>
      <dgm:t>
        <a:bodyPr/>
        <a:lstStyle/>
        <a:p>
          <a:r>
            <a:rPr lang="fr-FR" dirty="0" smtClean="0"/>
            <a:t>L’employeur</a:t>
          </a:r>
          <a:endParaRPr lang="fr-FR" dirty="0"/>
        </a:p>
      </dgm:t>
    </dgm:pt>
    <dgm:pt modelId="{7B188781-6C61-4742-B5D8-E0A63646B9B8}" type="parTrans" cxnId="{104ABEEA-6B59-42FD-B748-CDEDB8B52A88}">
      <dgm:prSet/>
      <dgm:spPr/>
      <dgm:t>
        <a:bodyPr/>
        <a:lstStyle/>
        <a:p>
          <a:endParaRPr lang="fr-FR"/>
        </a:p>
      </dgm:t>
    </dgm:pt>
    <dgm:pt modelId="{AA496E4D-3D31-4F7B-8A51-90CE81B8A62F}" type="sibTrans" cxnId="{104ABEEA-6B59-42FD-B748-CDEDB8B52A88}">
      <dgm:prSet/>
      <dgm:spPr/>
      <dgm:t>
        <a:bodyPr/>
        <a:lstStyle/>
        <a:p>
          <a:endParaRPr lang="fr-FR"/>
        </a:p>
      </dgm:t>
    </dgm:pt>
    <dgm:pt modelId="{FA6216EE-B60C-4A9D-8B0D-2FC9F74ED82F}">
      <dgm:prSet phldrT="[Texte]"/>
      <dgm:spPr/>
      <dgm:t>
        <a:bodyPr/>
        <a:lstStyle/>
        <a:p>
          <a:r>
            <a:rPr lang="fr-FR" b="0" dirty="0" smtClean="0"/>
            <a:t>L’employeur est tenu à une obligation générale de sécurité, qui doit le conduire à prendre toutes les mesures nécessaires pour assurer la sécurité et protéger la santé des travailleurs . </a:t>
          </a:r>
          <a:r>
            <a:rPr lang="fr-FR" b="0" u="sng" dirty="0" smtClean="0"/>
            <a:t>Cette obligation est une obligation de résultat.</a:t>
          </a:r>
          <a:endParaRPr lang="fr-FR" b="0" dirty="0"/>
        </a:p>
      </dgm:t>
    </dgm:pt>
    <dgm:pt modelId="{6D0F49C7-50C7-4BE1-8104-D3D640DACB61}" type="parTrans" cxnId="{AD7E44E0-5C2F-45C9-8EDB-FE6E2DD2DC14}">
      <dgm:prSet/>
      <dgm:spPr/>
      <dgm:t>
        <a:bodyPr/>
        <a:lstStyle/>
        <a:p>
          <a:endParaRPr lang="fr-FR"/>
        </a:p>
      </dgm:t>
    </dgm:pt>
    <dgm:pt modelId="{13841440-3A19-4A42-955B-54BFA2F60297}" type="sibTrans" cxnId="{AD7E44E0-5C2F-45C9-8EDB-FE6E2DD2DC14}">
      <dgm:prSet/>
      <dgm:spPr/>
      <dgm:t>
        <a:bodyPr/>
        <a:lstStyle/>
        <a:p>
          <a:endParaRPr lang="fr-FR"/>
        </a:p>
      </dgm:t>
    </dgm:pt>
    <dgm:pt modelId="{94E02D63-0E07-43CA-99DE-D7FB028AC348}">
      <dgm:prSet phldrT="[Texte]"/>
      <dgm:spPr/>
      <dgm:t>
        <a:bodyPr/>
        <a:lstStyle/>
        <a:p>
          <a:r>
            <a:rPr lang="fr-FR" dirty="0" smtClean="0"/>
            <a:t>Les services de santé au travail (dont médecin du travail)</a:t>
          </a:r>
          <a:endParaRPr lang="fr-FR" dirty="0"/>
        </a:p>
      </dgm:t>
    </dgm:pt>
    <dgm:pt modelId="{2A6E218C-9EC3-4753-938A-DEB2E88E47DC}" type="parTrans" cxnId="{683A5FEB-2605-4227-8ABE-B4F42CBE3022}">
      <dgm:prSet/>
      <dgm:spPr/>
      <dgm:t>
        <a:bodyPr/>
        <a:lstStyle/>
        <a:p>
          <a:endParaRPr lang="fr-FR"/>
        </a:p>
      </dgm:t>
    </dgm:pt>
    <dgm:pt modelId="{D25C8D12-E68B-4D86-9848-E093DEDD69D0}" type="sibTrans" cxnId="{683A5FEB-2605-4227-8ABE-B4F42CBE3022}">
      <dgm:prSet/>
      <dgm:spPr/>
      <dgm:t>
        <a:bodyPr/>
        <a:lstStyle/>
        <a:p>
          <a:endParaRPr lang="fr-FR"/>
        </a:p>
      </dgm:t>
    </dgm:pt>
    <dgm:pt modelId="{A3D4F5C7-0A9F-4C60-929E-935322A4E9E6}">
      <dgm:prSet phldrT="[Texte]"/>
      <dgm:spPr/>
      <dgm:t>
        <a:bodyPr/>
        <a:lstStyle/>
        <a:p>
          <a:r>
            <a:rPr lang="fr-FR" dirty="0" smtClean="0"/>
            <a:t>Le service de santé au travail a notamment pour mission de conseiller l’employeur, les salariés et leurs représentants sur les dispositions et les mesures nécessaires afin de prévenir la consommation d’alcool et de drogue sur le lieu de travail.</a:t>
          </a:r>
          <a:endParaRPr lang="fr-FR" dirty="0"/>
        </a:p>
      </dgm:t>
    </dgm:pt>
    <dgm:pt modelId="{E7F174F2-BA02-401A-A223-F3C42754218B}" type="parTrans" cxnId="{8DA489A5-6484-4882-9888-66F4587BC274}">
      <dgm:prSet/>
      <dgm:spPr/>
      <dgm:t>
        <a:bodyPr/>
        <a:lstStyle/>
        <a:p>
          <a:endParaRPr lang="fr-FR"/>
        </a:p>
      </dgm:t>
    </dgm:pt>
    <dgm:pt modelId="{AD00E79D-9C4C-469C-BD81-962039F46A3D}" type="sibTrans" cxnId="{8DA489A5-6484-4882-9888-66F4587BC274}">
      <dgm:prSet/>
      <dgm:spPr/>
      <dgm:t>
        <a:bodyPr/>
        <a:lstStyle/>
        <a:p>
          <a:endParaRPr lang="fr-FR"/>
        </a:p>
      </dgm:t>
    </dgm:pt>
    <dgm:pt modelId="{52FA98D4-627E-4F02-9A21-51E0D379DB71}">
      <dgm:prSet phldrT="[Texte]"/>
      <dgm:spPr/>
      <dgm:t>
        <a:bodyPr/>
        <a:lstStyle/>
        <a:p>
          <a:r>
            <a:rPr lang="fr-FR" dirty="0" smtClean="0"/>
            <a:t>Les salariés eux-mêmes</a:t>
          </a:r>
          <a:endParaRPr lang="fr-FR" dirty="0"/>
        </a:p>
      </dgm:t>
    </dgm:pt>
    <dgm:pt modelId="{E578B250-2122-40AC-B946-DF26A1DA1944}" type="parTrans" cxnId="{18389DA2-8976-4A4A-9551-049825DEF06D}">
      <dgm:prSet/>
      <dgm:spPr/>
      <dgm:t>
        <a:bodyPr/>
        <a:lstStyle/>
        <a:p>
          <a:endParaRPr lang="fr-FR"/>
        </a:p>
      </dgm:t>
    </dgm:pt>
    <dgm:pt modelId="{0218BF07-50B1-4A85-A468-EA2190500736}" type="sibTrans" cxnId="{18389DA2-8976-4A4A-9551-049825DEF06D}">
      <dgm:prSet/>
      <dgm:spPr/>
      <dgm:t>
        <a:bodyPr/>
        <a:lstStyle/>
        <a:p>
          <a:endParaRPr lang="fr-FR"/>
        </a:p>
      </dgm:t>
    </dgm:pt>
    <dgm:pt modelId="{0F8C5AB3-9295-44CC-A5C3-177B281E4ADC}">
      <dgm:prSet phldrT="[Texte]"/>
      <dgm:spPr/>
      <dgm:t>
        <a:bodyPr/>
        <a:lstStyle/>
        <a:p>
          <a:r>
            <a:rPr lang="fr-FR" dirty="0" smtClean="0"/>
            <a:t>Le Code du travail prévoit une obligation de sécurité à la charge du salarié. Il lui incombe « …</a:t>
          </a:r>
          <a:r>
            <a:rPr lang="fr-FR" i="1" dirty="0" smtClean="0"/>
            <a:t>de prendre soin, en fonction de sa formation et selon ses possibilités, de sa santé et de sa sécurité ainsi que de celles des autres personnes concernées par ses actes ou ses omissions au travail.</a:t>
          </a:r>
          <a:r>
            <a:rPr lang="fr-FR" dirty="0" smtClean="0"/>
            <a:t> »</a:t>
          </a:r>
          <a:endParaRPr lang="fr-FR" dirty="0"/>
        </a:p>
      </dgm:t>
    </dgm:pt>
    <dgm:pt modelId="{39900325-6E38-40A0-9953-91A51E999CE1}" type="parTrans" cxnId="{42B5ACD1-1B32-4A52-A0DC-65EC12164D64}">
      <dgm:prSet/>
      <dgm:spPr/>
      <dgm:t>
        <a:bodyPr/>
        <a:lstStyle/>
        <a:p>
          <a:endParaRPr lang="fr-FR"/>
        </a:p>
      </dgm:t>
    </dgm:pt>
    <dgm:pt modelId="{476B389A-EA3F-493C-841C-916B74D180C4}" type="sibTrans" cxnId="{42B5ACD1-1B32-4A52-A0DC-65EC12164D64}">
      <dgm:prSet/>
      <dgm:spPr/>
      <dgm:t>
        <a:bodyPr/>
        <a:lstStyle/>
        <a:p>
          <a:endParaRPr lang="fr-FR"/>
        </a:p>
      </dgm:t>
    </dgm:pt>
    <dgm:pt modelId="{86021DE5-B70E-4E91-8827-C4B7869227E7}">
      <dgm:prSet/>
      <dgm:spPr/>
      <dgm:t>
        <a:bodyPr/>
        <a:lstStyle/>
        <a:p>
          <a:r>
            <a:rPr lang="fr-FR" dirty="0" smtClean="0"/>
            <a:t>Les instances représentatives du personnel</a:t>
          </a:r>
          <a:endParaRPr lang="fr-FR" dirty="0"/>
        </a:p>
      </dgm:t>
    </dgm:pt>
    <dgm:pt modelId="{4D4A7037-3958-432B-A2DA-06C1AB597354}" type="parTrans" cxnId="{105B07C7-67B4-4F78-B327-B50B0583F238}">
      <dgm:prSet/>
      <dgm:spPr/>
    </dgm:pt>
    <dgm:pt modelId="{9D78C340-F438-4AF4-BE93-9C0000497CD7}" type="sibTrans" cxnId="{105B07C7-67B4-4F78-B327-B50B0583F238}">
      <dgm:prSet/>
      <dgm:spPr/>
    </dgm:pt>
    <dgm:pt modelId="{E437F01E-2E11-4E5A-B6AB-D988B3B17040}">
      <dgm:prSet/>
      <dgm:spPr/>
      <dgm:t>
        <a:bodyPr/>
        <a:lstStyle/>
        <a:p>
          <a:r>
            <a:rPr lang="fr-FR" dirty="0" smtClean="0"/>
            <a:t>Le CSE, CHSCT ou le délégué du personnel qui constate qu'il existe une cause de danger grave et imminent, notamment par l'intermédiaire d'un travailleur, en alerte immédiatement l'employeur (article L. 4131-2 du Code du travail).</a:t>
          </a:r>
          <a:endParaRPr lang="fr-FR" u="sng" dirty="0">
            <a:solidFill>
              <a:schemeClr val="tx1"/>
            </a:solidFill>
          </a:endParaRPr>
        </a:p>
      </dgm:t>
    </dgm:pt>
    <dgm:pt modelId="{4B348EAA-1155-4EF3-AA17-0B7BE1623644}" type="parTrans" cxnId="{98E5E034-0E1A-41CD-94DB-D31C06232DDC}">
      <dgm:prSet/>
      <dgm:spPr/>
    </dgm:pt>
    <dgm:pt modelId="{DA4F0623-25D6-46BC-A44B-6E468E0B6270}" type="sibTrans" cxnId="{98E5E034-0E1A-41CD-94DB-D31C06232DDC}">
      <dgm:prSet/>
      <dgm:spPr/>
    </dgm:pt>
    <dgm:pt modelId="{74D6337C-2D96-4F22-97B8-DEC9336F4DEB}">
      <dgm:prSet phldrT="[Texte]"/>
      <dgm:spPr/>
      <dgm:t>
        <a:bodyPr/>
        <a:lstStyle/>
        <a:p>
          <a:r>
            <a:rPr lang="fr-FR" dirty="0" smtClean="0"/>
            <a:t>Le médecin du travail a un rôle exclusivement préventif</a:t>
          </a:r>
          <a:endParaRPr lang="fr-FR" dirty="0"/>
        </a:p>
      </dgm:t>
    </dgm:pt>
    <dgm:pt modelId="{E61B8CDC-BF53-4592-BA03-96BFB61D6F3C}" type="parTrans" cxnId="{77FE21C4-BCE3-4133-B000-932F98B55C3B}">
      <dgm:prSet/>
      <dgm:spPr/>
    </dgm:pt>
    <dgm:pt modelId="{B4B9DB5D-FB9F-46B5-9FC7-6523709E8311}" type="sibTrans" cxnId="{77FE21C4-BCE3-4133-B000-932F98B55C3B}">
      <dgm:prSet/>
      <dgm:spPr/>
    </dgm:pt>
    <dgm:pt modelId="{ABAB9CAE-1A39-437B-9AB0-35BA3EECDFF7}" type="pres">
      <dgm:prSet presAssocID="{3C6D1A95-8ECE-4E6D-B0B5-7851E081A6E5}" presName="Name0" presStyleCnt="0">
        <dgm:presLayoutVars>
          <dgm:dir/>
          <dgm:animLvl val="lvl"/>
          <dgm:resizeHandles val="exact"/>
        </dgm:presLayoutVars>
      </dgm:prSet>
      <dgm:spPr/>
    </dgm:pt>
    <dgm:pt modelId="{312821E9-9A03-4088-8B20-07061306AA96}" type="pres">
      <dgm:prSet presAssocID="{C936B8FB-837A-48D8-BC7A-1956B93E3957}" presName="linNode" presStyleCnt="0"/>
      <dgm:spPr/>
    </dgm:pt>
    <dgm:pt modelId="{D7F42B8A-0C6D-460C-8F31-5B943DCED56D}" type="pres">
      <dgm:prSet presAssocID="{C936B8FB-837A-48D8-BC7A-1956B93E3957}" presName="parentText" presStyleLbl="node1" presStyleIdx="0" presStyleCnt="4">
        <dgm:presLayoutVars>
          <dgm:chMax val="1"/>
          <dgm:bulletEnabled val="1"/>
        </dgm:presLayoutVars>
      </dgm:prSet>
      <dgm:spPr/>
    </dgm:pt>
    <dgm:pt modelId="{C892DFA2-E48F-4033-A96A-EFD51FB1DE24}" type="pres">
      <dgm:prSet presAssocID="{C936B8FB-837A-48D8-BC7A-1956B93E3957}" presName="descendantText" presStyleLbl="alignAccFollowNode1" presStyleIdx="0" presStyleCnt="4">
        <dgm:presLayoutVars>
          <dgm:bulletEnabled val="1"/>
        </dgm:presLayoutVars>
      </dgm:prSet>
      <dgm:spPr/>
      <dgm:t>
        <a:bodyPr/>
        <a:lstStyle/>
        <a:p>
          <a:endParaRPr lang="fr-FR"/>
        </a:p>
      </dgm:t>
    </dgm:pt>
    <dgm:pt modelId="{E40CABAA-4CC5-41CE-B7B1-E6BBBA719CF4}" type="pres">
      <dgm:prSet presAssocID="{AA496E4D-3D31-4F7B-8A51-90CE81B8A62F}" presName="sp" presStyleCnt="0"/>
      <dgm:spPr/>
    </dgm:pt>
    <dgm:pt modelId="{0489C2C2-88B7-42D4-9751-616B966013B2}" type="pres">
      <dgm:prSet presAssocID="{86021DE5-B70E-4E91-8827-C4B7869227E7}" presName="linNode" presStyleCnt="0"/>
      <dgm:spPr/>
    </dgm:pt>
    <dgm:pt modelId="{D28671B8-8E7D-418A-BCB8-372B63442AAB}" type="pres">
      <dgm:prSet presAssocID="{86021DE5-B70E-4E91-8827-C4B7869227E7}" presName="parentText" presStyleLbl="node1" presStyleIdx="1" presStyleCnt="4">
        <dgm:presLayoutVars>
          <dgm:chMax val="1"/>
          <dgm:bulletEnabled val="1"/>
        </dgm:presLayoutVars>
      </dgm:prSet>
      <dgm:spPr/>
      <dgm:t>
        <a:bodyPr/>
        <a:lstStyle/>
        <a:p>
          <a:endParaRPr lang="fr-FR"/>
        </a:p>
      </dgm:t>
    </dgm:pt>
    <dgm:pt modelId="{9B04955A-4D9F-4A38-9B16-AFF37B5074AD}" type="pres">
      <dgm:prSet presAssocID="{86021DE5-B70E-4E91-8827-C4B7869227E7}" presName="descendantText" presStyleLbl="alignAccFollowNode1" presStyleIdx="1" presStyleCnt="4">
        <dgm:presLayoutVars>
          <dgm:bulletEnabled val="1"/>
        </dgm:presLayoutVars>
      </dgm:prSet>
      <dgm:spPr/>
      <dgm:t>
        <a:bodyPr/>
        <a:lstStyle/>
        <a:p>
          <a:endParaRPr lang="fr-FR"/>
        </a:p>
      </dgm:t>
    </dgm:pt>
    <dgm:pt modelId="{A4D34921-2A75-4EE3-A9F9-2D6E0425D630}" type="pres">
      <dgm:prSet presAssocID="{9D78C340-F438-4AF4-BE93-9C0000497CD7}" presName="sp" presStyleCnt="0"/>
      <dgm:spPr/>
    </dgm:pt>
    <dgm:pt modelId="{11CF5C16-AA4F-4F0F-8196-24228EC6F0CE}" type="pres">
      <dgm:prSet presAssocID="{94E02D63-0E07-43CA-99DE-D7FB028AC348}" presName="linNode" presStyleCnt="0"/>
      <dgm:spPr/>
    </dgm:pt>
    <dgm:pt modelId="{C21E1F0E-B0D5-4ECB-9989-4A370F45E216}" type="pres">
      <dgm:prSet presAssocID="{94E02D63-0E07-43CA-99DE-D7FB028AC348}" presName="parentText" presStyleLbl="node1" presStyleIdx="2" presStyleCnt="4">
        <dgm:presLayoutVars>
          <dgm:chMax val="1"/>
          <dgm:bulletEnabled val="1"/>
        </dgm:presLayoutVars>
      </dgm:prSet>
      <dgm:spPr/>
      <dgm:t>
        <a:bodyPr/>
        <a:lstStyle/>
        <a:p>
          <a:endParaRPr lang="fr-FR"/>
        </a:p>
      </dgm:t>
    </dgm:pt>
    <dgm:pt modelId="{01D4B32E-52BD-4612-96B4-DA70CA559C97}" type="pres">
      <dgm:prSet presAssocID="{94E02D63-0E07-43CA-99DE-D7FB028AC348}" presName="descendantText" presStyleLbl="alignAccFollowNode1" presStyleIdx="2" presStyleCnt="4">
        <dgm:presLayoutVars>
          <dgm:bulletEnabled val="1"/>
        </dgm:presLayoutVars>
      </dgm:prSet>
      <dgm:spPr/>
      <dgm:t>
        <a:bodyPr/>
        <a:lstStyle/>
        <a:p>
          <a:endParaRPr lang="fr-FR"/>
        </a:p>
      </dgm:t>
    </dgm:pt>
    <dgm:pt modelId="{7FD4EBA6-0608-404D-B03C-04AF70D44EB1}" type="pres">
      <dgm:prSet presAssocID="{D25C8D12-E68B-4D86-9848-E093DEDD69D0}" presName="sp" presStyleCnt="0"/>
      <dgm:spPr/>
    </dgm:pt>
    <dgm:pt modelId="{9E6A66BE-2CB2-4DA0-A0A4-9A20D26B8078}" type="pres">
      <dgm:prSet presAssocID="{52FA98D4-627E-4F02-9A21-51E0D379DB71}" presName="linNode" presStyleCnt="0"/>
      <dgm:spPr/>
    </dgm:pt>
    <dgm:pt modelId="{6E68846A-AC87-4E91-BD2B-6712A603A217}" type="pres">
      <dgm:prSet presAssocID="{52FA98D4-627E-4F02-9A21-51E0D379DB71}" presName="parentText" presStyleLbl="node1" presStyleIdx="3" presStyleCnt="4">
        <dgm:presLayoutVars>
          <dgm:chMax val="1"/>
          <dgm:bulletEnabled val="1"/>
        </dgm:presLayoutVars>
      </dgm:prSet>
      <dgm:spPr/>
      <dgm:t>
        <a:bodyPr/>
        <a:lstStyle/>
        <a:p>
          <a:endParaRPr lang="fr-FR"/>
        </a:p>
      </dgm:t>
    </dgm:pt>
    <dgm:pt modelId="{02BF6196-9745-450E-B726-FEE0504A8F6C}" type="pres">
      <dgm:prSet presAssocID="{52FA98D4-627E-4F02-9A21-51E0D379DB71}" presName="descendantText" presStyleLbl="alignAccFollowNode1" presStyleIdx="3" presStyleCnt="4">
        <dgm:presLayoutVars>
          <dgm:bulletEnabled val="1"/>
        </dgm:presLayoutVars>
      </dgm:prSet>
      <dgm:spPr/>
      <dgm:t>
        <a:bodyPr/>
        <a:lstStyle/>
        <a:p>
          <a:endParaRPr lang="fr-FR"/>
        </a:p>
      </dgm:t>
    </dgm:pt>
  </dgm:ptLst>
  <dgm:cxnLst>
    <dgm:cxn modelId="{0850B380-C491-467B-860A-4AF1E417C112}" type="presOf" srcId="{3C6D1A95-8ECE-4E6D-B0B5-7851E081A6E5}" destId="{ABAB9CAE-1A39-437B-9AB0-35BA3EECDFF7}" srcOrd="0" destOrd="0" presId="urn:microsoft.com/office/officeart/2005/8/layout/vList5"/>
    <dgm:cxn modelId="{22CDB690-DB74-4609-8086-2A853CA76DD5}" type="presOf" srcId="{A3D4F5C7-0A9F-4C60-929E-935322A4E9E6}" destId="{01D4B32E-52BD-4612-96B4-DA70CA559C97}" srcOrd="0" destOrd="0" presId="urn:microsoft.com/office/officeart/2005/8/layout/vList5"/>
    <dgm:cxn modelId="{18389DA2-8976-4A4A-9551-049825DEF06D}" srcId="{3C6D1A95-8ECE-4E6D-B0B5-7851E081A6E5}" destId="{52FA98D4-627E-4F02-9A21-51E0D379DB71}" srcOrd="3" destOrd="0" parTransId="{E578B250-2122-40AC-B946-DF26A1DA1944}" sibTransId="{0218BF07-50B1-4A85-A468-EA2190500736}"/>
    <dgm:cxn modelId="{42B5ACD1-1B32-4A52-A0DC-65EC12164D64}" srcId="{52FA98D4-627E-4F02-9A21-51E0D379DB71}" destId="{0F8C5AB3-9295-44CC-A5C3-177B281E4ADC}" srcOrd="0" destOrd="0" parTransId="{39900325-6E38-40A0-9953-91A51E999CE1}" sibTransId="{476B389A-EA3F-493C-841C-916B74D180C4}"/>
    <dgm:cxn modelId="{ECFF2652-AC02-4840-9ACD-70D91243AEC0}" type="presOf" srcId="{86021DE5-B70E-4E91-8827-C4B7869227E7}" destId="{D28671B8-8E7D-418A-BCB8-372B63442AAB}" srcOrd="0" destOrd="0" presId="urn:microsoft.com/office/officeart/2005/8/layout/vList5"/>
    <dgm:cxn modelId="{BBA05F4F-6B70-423E-8181-E6F35F71FA37}" type="presOf" srcId="{E437F01E-2E11-4E5A-B6AB-D988B3B17040}" destId="{9B04955A-4D9F-4A38-9B16-AFF37B5074AD}" srcOrd="0" destOrd="0" presId="urn:microsoft.com/office/officeart/2005/8/layout/vList5"/>
    <dgm:cxn modelId="{8DA489A5-6484-4882-9888-66F4587BC274}" srcId="{94E02D63-0E07-43CA-99DE-D7FB028AC348}" destId="{A3D4F5C7-0A9F-4C60-929E-935322A4E9E6}" srcOrd="0" destOrd="0" parTransId="{E7F174F2-BA02-401A-A223-F3C42754218B}" sibTransId="{AD00E79D-9C4C-469C-BD81-962039F46A3D}"/>
    <dgm:cxn modelId="{1D4A8560-F651-4293-A17B-B35EB1F3F09D}" type="presOf" srcId="{94E02D63-0E07-43CA-99DE-D7FB028AC348}" destId="{C21E1F0E-B0D5-4ECB-9989-4A370F45E216}" srcOrd="0" destOrd="0" presId="urn:microsoft.com/office/officeart/2005/8/layout/vList5"/>
    <dgm:cxn modelId="{105B07C7-67B4-4F78-B327-B50B0583F238}" srcId="{3C6D1A95-8ECE-4E6D-B0B5-7851E081A6E5}" destId="{86021DE5-B70E-4E91-8827-C4B7869227E7}" srcOrd="1" destOrd="0" parTransId="{4D4A7037-3958-432B-A2DA-06C1AB597354}" sibTransId="{9D78C340-F438-4AF4-BE93-9C0000497CD7}"/>
    <dgm:cxn modelId="{98E5E034-0E1A-41CD-94DB-D31C06232DDC}" srcId="{86021DE5-B70E-4E91-8827-C4B7869227E7}" destId="{E437F01E-2E11-4E5A-B6AB-D988B3B17040}" srcOrd="0" destOrd="0" parTransId="{4B348EAA-1155-4EF3-AA17-0B7BE1623644}" sibTransId="{DA4F0623-25D6-46BC-A44B-6E468E0B6270}"/>
    <dgm:cxn modelId="{104ABEEA-6B59-42FD-B748-CDEDB8B52A88}" srcId="{3C6D1A95-8ECE-4E6D-B0B5-7851E081A6E5}" destId="{C936B8FB-837A-48D8-BC7A-1956B93E3957}" srcOrd="0" destOrd="0" parTransId="{7B188781-6C61-4742-B5D8-E0A63646B9B8}" sibTransId="{AA496E4D-3D31-4F7B-8A51-90CE81B8A62F}"/>
    <dgm:cxn modelId="{77FE21C4-BCE3-4133-B000-932F98B55C3B}" srcId="{94E02D63-0E07-43CA-99DE-D7FB028AC348}" destId="{74D6337C-2D96-4F22-97B8-DEC9336F4DEB}" srcOrd="1" destOrd="0" parTransId="{E61B8CDC-BF53-4592-BA03-96BFB61D6F3C}" sibTransId="{B4B9DB5D-FB9F-46B5-9FC7-6523709E8311}"/>
    <dgm:cxn modelId="{4930E495-6601-457C-B32A-5CAB87E700D9}" type="presOf" srcId="{52FA98D4-627E-4F02-9A21-51E0D379DB71}" destId="{6E68846A-AC87-4E91-BD2B-6712A603A217}" srcOrd="0" destOrd="0" presId="urn:microsoft.com/office/officeart/2005/8/layout/vList5"/>
    <dgm:cxn modelId="{734BE582-3B28-4509-8CB4-D3BDD28ACA2E}" type="presOf" srcId="{0F8C5AB3-9295-44CC-A5C3-177B281E4ADC}" destId="{02BF6196-9745-450E-B726-FEE0504A8F6C}" srcOrd="0" destOrd="0" presId="urn:microsoft.com/office/officeart/2005/8/layout/vList5"/>
    <dgm:cxn modelId="{AD7E44E0-5C2F-45C9-8EDB-FE6E2DD2DC14}" srcId="{C936B8FB-837A-48D8-BC7A-1956B93E3957}" destId="{FA6216EE-B60C-4A9D-8B0D-2FC9F74ED82F}" srcOrd="0" destOrd="0" parTransId="{6D0F49C7-50C7-4BE1-8104-D3D640DACB61}" sibTransId="{13841440-3A19-4A42-955B-54BFA2F60297}"/>
    <dgm:cxn modelId="{80941A6B-E4C8-4EC4-A738-3115E4AEC7B6}" type="presOf" srcId="{74D6337C-2D96-4F22-97B8-DEC9336F4DEB}" destId="{01D4B32E-52BD-4612-96B4-DA70CA559C97}" srcOrd="0" destOrd="1" presId="urn:microsoft.com/office/officeart/2005/8/layout/vList5"/>
    <dgm:cxn modelId="{46D4DD93-3038-4D50-99A7-9634EA5C896E}" type="presOf" srcId="{C936B8FB-837A-48D8-BC7A-1956B93E3957}" destId="{D7F42B8A-0C6D-460C-8F31-5B943DCED56D}" srcOrd="0" destOrd="0" presId="urn:microsoft.com/office/officeart/2005/8/layout/vList5"/>
    <dgm:cxn modelId="{683A5FEB-2605-4227-8ABE-B4F42CBE3022}" srcId="{3C6D1A95-8ECE-4E6D-B0B5-7851E081A6E5}" destId="{94E02D63-0E07-43CA-99DE-D7FB028AC348}" srcOrd="2" destOrd="0" parTransId="{2A6E218C-9EC3-4753-938A-DEB2E88E47DC}" sibTransId="{D25C8D12-E68B-4D86-9848-E093DEDD69D0}"/>
    <dgm:cxn modelId="{03989E16-ACC1-4D9D-8BD0-606C842D9B26}" type="presOf" srcId="{FA6216EE-B60C-4A9D-8B0D-2FC9F74ED82F}" destId="{C892DFA2-E48F-4033-A96A-EFD51FB1DE24}" srcOrd="0" destOrd="0" presId="urn:microsoft.com/office/officeart/2005/8/layout/vList5"/>
    <dgm:cxn modelId="{8BA22AF8-1BA1-4355-AB9A-F5CA80E8F1B4}" type="presParOf" srcId="{ABAB9CAE-1A39-437B-9AB0-35BA3EECDFF7}" destId="{312821E9-9A03-4088-8B20-07061306AA96}" srcOrd="0" destOrd="0" presId="urn:microsoft.com/office/officeart/2005/8/layout/vList5"/>
    <dgm:cxn modelId="{F0AF46AB-456D-4176-83C6-814C425F49E6}" type="presParOf" srcId="{312821E9-9A03-4088-8B20-07061306AA96}" destId="{D7F42B8A-0C6D-460C-8F31-5B943DCED56D}" srcOrd="0" destOrd="0" presId="urn:microsoft.com/office/officeart/2005/8/layout/vList5"/>
    <dgm:cxn modelId="{B9395FA7-678B-4492-9285-75B9226C2175}" type="presParOf" srcId="{312821E9-9A03-4088-8B20-07061306AA96}" destId="{C892DFA2-E48F-4033-A96A-EFD51FB1DE24}" srcOrd="1" destOrd="0" presId="urn:microsoft.com/office/officeart/2005/8/layout/vList5"/>
    <dgm:cxn modelId="{544FD43F-482B-4E4A-B001-37BB2AF10336}" type="presParOf" srcId="{ABAB9CAE-1A39-437B-9AB0-35BA3EECDFF7}" destId="{E40CABAA-4CC5-41CE-B7B1-E6BBBA719CF4}" srcOrd="1" destOrd="0" presId="urn:microsoft.com/office/officeart/2005/8/layout/vList5"/>
    <dgm:cxn modelId="{DE65C820-9DAF-4C05-B0C9-7AC88699B05E}" type="presParOf" srcId="{ABAB9CAE-1A39-437B-9AB0-35BA3EECDFF7}" destId="{0489C2C2-88B7-42D4-9751-616B966013B2}" srcOrd="2" destOrd="0" presId="urn:microsoft.com/office/officeart/2005/8/layout/vList5"/>
    <dgm:cxn modelId="{C151D552-7DEA-483A-A801-9EE6E1EEF6BE}" type="presParOf" srcId="{0489C2C2-88B7-42D4-9751-616B966013B2}" destId="{D28671B8-8E7D-418A-BCB8-372B63442AAB}" srcOrd="0" destOrd="0" presId="urn:microsoft.com/office/officeart/2005/8/layout/vList5"/>
    <dgm:cxn modelId="{849D3468-CD4E-4113-9D13-9C08E3375F1F}" type="presParOf" srcId="{0489C2C2-88B7-42D4-9751-616B966013B2}" destId="{9B04955A-4D9F-4A38-9B16-AFF37B5074AD}" srcOrd="1" destOrd="0" presId="urn:microsoft.com/office/officeart/2005/8/layout/vList5"/>
    <dgm:cxn modelId="{6A686751-E7DE-435E-A53F-40FC88912B48}" type="presParOf" srcId="{ABAB9CAE-1A39-437B-9AB0-35BA3EECDFF7}" destId="{A4D34921-2A75-4EE3-A9F9-2D6E0425D630}" srcOrd="3" destOrd="0" presId="urn:microsoft.com/office/officeart/2005/8/layout/vList5"/>
    <dgm:cxn modelId="{5EB7B1A1-CBC1-472C-9988-AE2AA07BCE8D}" type="presParOf" srcId="{ABAB9CAE-1A39-437B-9AB0-35BA3EECDFF7}" destId="{11CF5C16-AA4F-4F0F-8196-24228EC6F0CE}" srcOrd="4" destOrd="0" presId="urn:microsoft.com/office/officeart/2005/8/layout/vList5"/>
    <dgm:cxn modelId="{C6B636C2-E159-4131-9075-7DEE4C62C8F1}" type="presParOf" srcId="{11CF5C16-AA4F-4F0F-8196-24228EC6F0CE}" destId="{C21E1F0E-B0D5-4ECB-9989-4A370F45E216}" srcOrd="0" destOrd="0" presId="urn:microsoft.com/office/officeart/2005/8/layout/vList5"/>
    <dgm:cxn modelId="{6F3E5C45-C1D9-46FC-B753-18E8FEEA6A59}" type="presParOf" srcId="{11CF5C16-AA4F-4F0F-8196-24228EC6F0CE}" destId="{01D4B32E-52BD-4612-96B4-DA70CA559C97}" srcOrd="1" destOrd="0" presId="urn:microsoft.com/office/officeart/2005/8/layout/vList5"/>
    <dgm:cxn modelId="{47EF212F-142F-4BEE-ABC4-A25C624C5EEB}" type="presParOf" srcId="{ABAB9CAE-1A39-437B-9AB0-35BA3EECDFF7}" destId="{7FD4EBA6-0608-404D-B03C-04AF70D44EB1}" srcOrd="5" destOrd="0" presId="urn:microsoft.com/office/officeart/2005/8/layout/vList5"/>
    <dgm:cxn modelId="{2F8BF573-5738-4AB2-B11C-392A39F29943}" type="presParOf" srcId="{ABAB9CAE-1A39-437B-9AB0-35BA3EECDFF7}" destId="{9E6A66BE-2CB2-4DA0-A0A4-9A20D26B8078}" srcOrd="6" destOrd="0" presId="urn:microsoft.com/office/officeart/2005/8/layout/vList5"/>
    <dgm:cxn modelId="{912C441B-F7A4-4078-BC9A-4CAE862321EC}" type="presParOf" srcId="{9E6A66BE-2CB2-4DA0-A0A4-9A20D26B8078}" destId="{6E68846A-AC87-4E91-BD2B-6712A603A217}" srcOrd="0" destOrd="0" presId="urn:microsoft.com/office/officeart/2005/8/layout/vList5"/>
    <dgm:cxn modelId="{BCFC2AA8-492D-4F3D-A8F0-7203BB6EDA88}" type="presParOf" srcId="{9E6A66BE-2CB2-4DA0-A0A4-9A20D26B8078}" destId="{02BF6196-9745-450E-B726-FEE0504A8F6C}" srcOrd="1" destOrd="0" presId="urn:microsoft.com/office/officeart/2005/8/layout/vList5"/>
  </dgm:cxnLst>
  <dgm:bg/>
  <dgm:whole/>
</dgm:dataModel>
</file>

<file path=ppt/diagrams/data2.xml><?xml version="1.0" encoding="utf-8"?>
<dgm:dataModel xmlns:dgm="http://schemas.openxmlformats.org/drawingml/2006/diagram" xmlns:a="http://schemas.openxmlformats.org/drawingml/2006/main">
  <dgm:ptLst>
    <dgm:pt modelId="{B9895074-B2D1-4919-98E0-CF5371B3C84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BA04C76E-C565-48C0-B292-638D5E4E11FA}">
      <dgm:prSet phldrT="[Texte]"/>
      <dgm:spPr/>
      <dgm:t>
        <a:bodyPr/>
        <a:lstStyle/>
        <a:p>
          <a:r>
            <a:rPr lang="fr-FR" dirty="0" smtClean="0"/>
            <a:t>Le document unique</a:t>
          </a:r>
          <a:endParaRPr lang="fr-FR" dirty="0"/>
        </a:p>
      </dgm:t>
    </dgm:pt>
    <dgm:pt modelId="{17896DF5-4060-4DBC-845F-B9A6EFC055F3}" type="parTrans" cxnId="{5FACF98D-7B7E-427A-9A8E-92E1FD46BBEF}">
      <dgm:prSet/>
      <dgm:spPr/>
      <dgm:t>
        <a:bodyPr/>
        <a:lstStyle/>
        <a:p>
          <a:endParaRPr lang="fr-FR"/>
        </a:p>
      </dgm:t>
    </dgm:pt>
    <dgm:pt modelId="{2877D024-19C4-474B-B092-889B2927EA83}" type="sibTrans" cxnId="{5FACF98D-7B7E-427A-9A8E-92E1FD46BBEF}">
      <dgm:prSet/>
      <dgm:spPr/>
      <dgm:t>
        <a:bodyPr/>
        <a:lstStyle/>
        <a:p>
          <a:endParaRPr lang="fr-FR"/>
        </a:p>
      </dgm:t>
    </dgm:pt>
    <dgm:pt modelId="{3007C9E7-C9F3-4864-9D85-5E327D3885C1}">
      <dgm:prSet phldrT="[Texte]"/>
      <dgm:spPr/>
      <dgm:t>
        <a:bodyPr/>
        <a:lstStyle/>
        <a:p>
          <a:r>
            <a:rPr lang="fr-FR" dirty="0" smtClean="0"/>
            <a:t>Ce document permet de mettre en place une véritable politique de prévention en la matière, et se donner pour objectif d’évaluer les usages, d’agir sur les facteurs de risques, et d’y revenir afin d’en mesurer les effets</a:t>
          </a:r>
          <a:endParaRPr lang="fr-FR" dirty="0"/>
        </a:p>
      </dgm:t>
    </dgm:pt>
    <dgm:pt modelId="{1EC4843F-88CA-4D6C-8958-88C1C483F965}" type="parTrans" cxnId="{1B5C0852-D8A4-4F51-B3CD-BF60DAD54ECD}">
      <dgm:prSet/>
      <dgm:spPr/>
      <dgm:t>
        <a:bodyPr/>
        <a:lstStyle/>
        <a:p>
          <a:endParaRPr lang="fr-FR"/>
        </a:p>
      </dgm:t>
    </dgm:pt>
    <dgm:pt modelId="{E11DD332-906D-46E5-B006-36B591996D20}" type="sibTrans" cxnId="{1B5C0852-D8A4-4F51-B3CD-BF60DAD54ECD}">
      <dgm:prSet/>
      <dgm:spPr/>
      <dgm:t>
        <a:bodyPr/>
        <a:lstStyle/>
        <a:p>
          <a:endParaRPr lang="fr-FR"/>
        </a:p>
      </dgm:t>
    </dgm:pt>
    <dgm:pt modelId="{D33FA9AC-2507-4AB3-8691-764AFB8A4E71}">
      <dgm:prSet phldrT="[Texte]"/>
      <dgm:spPr/>
      <dgm:t>
        <a:bodyPr/>
        <a:lstStyle/>
        <a:p>
          <a:r>
            <a:rPr lang="fr-FR" dirty="0" smtClean="0"/>
            <a:t>Moyens de contrôle et de dépistages</a:t>
          </a:r>
          <a:endParaRPr lang="fr-FR" dirty="0"/>
        </a:p>
      </dgm:t>
    </dgm:pt>
    <dgm:pt modelId="{0A3BC9F0-A6C9-4FFB-B905-D8FB6025FD70}" type="parTrans" cxnId="{F78827EC-7ACB-455F-96DC-A8670647864E}">
      <dgm:prSet/>
      <dgm:spPr/>
      <dgm:t>
        <a:bodyPr/>
        <a:lstStyle/>
        <a:p>
          <a:endParaRPr lang="fr-FR"/>
        </a:p>
      </dgm:t>
    </dgm:pt>
    <dgm:pt modelId="{C0773A88-3F8B-42E0-8052-912194DC4AB4}" type="sibTrans" cxnId="{F78827EC-7ACB-455F-96DC-A8670647864E}">
      <dgm:prSet/>
      <dgm:spPr/>
      <dgm:t>
        <a:bodyPr/>
        <a:lstStyle/>
        <a:p>
          <a:endParaRPr lang="fr-FR"/>
        </a:p>
      </dgm:t>
    </dgm:pt>
    <dgm:pt modelId="{25233EF2-E360-445B-9739-5EF208676EE2}">
      <dgm:prSet phldrT="[Texte]"/>
      <dgm:spPr/>
      <dgm:t>
        <a:bodyPr/>
        <a:lstStyle/>
        <a:p>
          <a:r>
            <a:rPr lang="fr-FR" dirty="0" smtClean="0"/>
            <a:t>Vidéosurveillance, fouille de vestiaire, éthylotest, test salivaire </a:t>
          </a:r>
          <a:r>
            <a:rPr lang="fr-FR" dirty="0" err="1" smtClean="0"/>
            <a:t>etc</a:t>
          </a:r>
          <a:endParaRPr lang="fr-FR" dirty="0"/>
        </a:p>
      </dgm:t>
    </dgm:pt>
    <dgm:pt modelId="{9D1CBC30-2F2B-40CB-A3AE-435F519FCA3C}" type="parTrans" cxnId="{58364FA5-67BE-432F-A5B5-0BEDB838E5EB}">
      <dgm:prSet/>
      <dgm:spPr/>
      <dgm:t>
        <a:bodyPr/>
        <a:lstStyle/>
        <a:p>
          <a:endParaRPr lang="fr-FR"/>
        </a:p>
      </dgm:t>
    </dgm:pt>
    <dgm:pt modelId="{8E7BFCAE-739C-45F0-AC03-3D9F641D4549}" type="sibTrans" cxnId="{58364FA5-67BE-432F-A5B5-0BEDB838E5EB}">
      <dgm:prSet/>
      <dgm:spPr/>
      <dgm:t>
        <a:bodyPr/>
        <a:lstStyle/>
        <a:p>
          <a:endParaRPr lang="fr-FR"/>
        </a:p>
      </dgm:t>
    </dgm:pt>
    <dgm:pt modelId="{BFBC7F8C-3BDA-4604-BBAE-BC0459D2C939}">
      <dgm:prSet phldrT="[Texte]"/>
      <dgm:spPr/>
      <dgm:t>
        <a:bodyPr/>
        <a:lstStyle/>
        <a:p>
          <a:r>
            <a:rPr lang="fr-FR" dirty="0" smtClean="0"/>
            <a:t>La législation</a:t>
          </a:r>
          <a:endParaRPr lang="fr-FR" dirty="0"/>
        </a:p>
      </dgm:t>
    </dgm:pt>
    <dgm:pt modelId="{A922C80E-C98D-4B91-B930-B2109B08193E}" type="parTrans" cxnId="{7C2DF034-5908-468B-934D-32AFF33AD35B}">
      <dgm:prSet/>
      <dgm:spPr/>
      <dgm:t>
        <a:bodyPr/>
        <a:lstStyle/>
        <a:p>
          <a:endParaRPr lang="fr-FR"/>
        </a:p>
      </dgm:t>
    </dgm:pt>
    <dgm:pt modelId="{FF8AD276-CFC3-484C-9802-51BBD7C5A2B1}" type="sibTrans" cxnId="{7C2DF034-5908-468B-934D-32AFF33AD35B}">
      <dgm:prSet/>
      <dgm:spPr/>
      <dgm:t>
        <a:bodyPr/>
        <a:lstStyle/>
        <a:p>
          <a:endParaRPr lang="fr-FR"/>
        </a:p>
      </dgm:t>
    </dgm:pt>
    <dgm:pt modelId="{D5C5C20D-2AB3-457C-BA64-8A5B4810F12E}">
      <dgm:prSet phldrT="[Texte]"/>
      <dgm:spPr/>
      <dgm:t>
        <a:bodyPr/>
        <a:lstStyle/>
        <a:p>
          <a:r>
            <a:rPr lang="fr-FR" dirty="0" smtClean="0"/>
            <a:t>La consommation de boissons alcoolisées dans l’entreprise est largement encadré par la loi</a:t>
          </a:r>
          <a:endParaRPr lang="fr-FR" dirty="0"/>
        </a:p>
      </dgm:t>
    </dgm:pt>
    <dgm:pt modelId="{34B7F642-5B0A-423C-B9A9-28CC739D30F8}" type="parTrans" cxnId="{06EA1A29-F5FE-446A-8714-444F8FBC28C1}">
      <dgm:prSet/>
      <dgm:spPr/>
      <dgm:t>
        <a:bodyPr/>
        <a:lstStyle/>
        <a:p>
          <a:endParaRPr lang="fr-FR"/>
        </a:p>
      </dgm:t>
    </dgm:pt>
    <dgm:pt modelId="{F4E32FF6-959C-4BB2-A01A-3B269D538B40}" type="sibTrans" cxnId="{06EA1A29-F5FE-446A-8714-444F8FBC28C1}">
      <dgm:prSet/>
      <dgm:spPr/>
      <dgm:t>
        <a:bodyPr/>
        <a:lstStyle/>
        <a:p>
          <a:endParaRPr lang="fr-FR"/>
        </a:p>
      </dgm:t>
    </dgm:pt>
    <dgm:pt modelId="{2676A2D4-714B-403E-92BE-8E042257CAD4}">
      <dgm:prSet phldrT="[Texte]" phldr="1"/>
      <dgm:spPr/>
      <dgm:t>
        <a:bodyPr/>
        <a:lstStyle/>
        <a:p>
          <a:endParaRPr lang="fr-FR"/>
        </a:p>
      </dgm:t>
    </dgm:pt>
    <dgm:pt modelId="{9325A676-257D-4227-98CC-DC2789D5FE44}" type="parTrans" cxnId="{9B2B497E-C3DE-49A1-9367-959100941CB2}">
      <dgm:prSet/>
      <dgm:spPr/>
      <dgm:t>
        <a:bodyPr/>
        <a:lstStyle/>
        <a:p>
          <a:endParaRPr lang="fr-FR"/>
        </a:p>
      </dgm:t>
    </dgm:pt>
    <dgm:pt modelId="{72E6BEDC-A6D1-4FF9-B374-8792E84B4C98}" type="sibTrans" cxnId="{9B2B497E-C3DE-49A1-9367-959100941CB2}">
      <dgm:prSet/>
      <dgm:spPr/>
      <dgm:t>
        <a:bodyPr/>
        <a:lstStyle/>
        <a:p>
          <a:endParaRPr lang="fr-FR"/>
        </a:p>
      </dgm:t>
    </dgm:pt>
    <dgm:pt modelId="{05147FFE-18CF-476D-B564-039AC5038431}">
      <dgm:prSet/>
      <dgm:spPr/>
      <dgm:t>
        <a:bodyPr/>
        <a:lstStyle/>
        <a:p>
          <a:r>
            <a:rPr lang="fr-FR" dirty="0" smtClean="0"/>
            <a:t>Le règlement intérieur</a:t>
          </a:r>
          <a:endParaRPr lang="fr-FR" dirty="0"/>
        </a:p>
      </dgm:t>
    </dgm:pt>
    <dgm:pt modelId="{639877DC-DFD8-447D-8AD7-3589A990A5D3}" type="parTrans" cxnId="{D13DDA7E-1C49-45A4-9A68-E8CD4ACE7F82}">
      <dgm:prSet/>
      <dgm:spPr/>
      <dgm:t>
        <a:bodyPr/>
        <a:lstStyle/>
        <a:p>
          <a:endParaRPr lang="fr-FR"/>
        </a:p>
      </dgm:t>
    </dgm:pt>
    <dgm:pt modelId="{904441A3-5C20-450E-8BB4-1DEEB35E2D30}" type="sibTrans" cxnId="{D13DDA7E-1C49-45A4-9A68-E8CD4ACE7F82}">
      <dgm:prSet/>
      <dgm:spPr/>
      <dgm:t>
        <a:bodyPr/>
        <a:lstStyle/>
        <a:p>
          <a:endParaRPr lang="fr-FR"/>
        </a:p>
      </dgm:t>
    </dgm:pt>
    <dgm:pt modelId="{724463B1-9745-4F09-9D49-87D95E81956E}">
      <dgm:prSet/>
      <dgm:spPr/>
      <dgm:t>
        <a:bodyPr/>
        <a:lstStyle/>
        <a:p>
          <a:r>
            <a:rPr lang="fr-FR" dirty="0" smtClean="0"/>
            <a:t>Le règlement intérieur peut spécifier des mesures d’interdiction partielle ou totale et d’encadrement en lien avec des pratiques </a:t>
          </a:r>
          <a:r>
            <a:rPr lang="fr-FR" dirty="0" err="1" smtClean="0"/>
            <a:t>addictives</a:t>
          </a:r>
          <a:r>
            <a:rPr lang="fr-FR" dirty="0" smtClean="0"/>
            <a:t> génératrices de risques</a:t>
          </a:r>
          <a:endParaRPr lang="fr-FR" dirty="0"/>
        </a:p>
      </dgm:t>
    </dgm:pt>
    <dgm:pt modelId="{F015F8D9-BF02-480F-BBB1-FD5D2009ED49}" type="parTrans" cxnId="{F4B96B30-4607-4F25-8FC7-BF941A9EE1E8}">
      <dgm:prSet/>
      <dgm:spPr/>
      <dgm:t>
        <a:bodyPr/>
        <a:lstStyle/>
        <a:p>
          <a:endParaRPr lang="fr-FR"/>
        </a:p>
      </dgm:t>
    </dgm:pt>
    <dgm:pt modelId="{AFC156E7-C819-4FD8-A61C-ECAF6B6A0FA6}" type="sibTrans" cxnId="{F4B96B30-4607-4F25-8FC7-BF941A9EE1E8}">
      <dgm:prSet/>
      <dgm:spPr/>
      <dgm:t>
        <a:bodyPr/>
        <a:lstStyle/>
        <a:p>
          <a:endParaRPr lang="fr-FR"/>
        </a:p>
      </dgm:t>
    </dgm:pt>
    <dgm:pt modelId="{55EEB4C3-8408-474A-8CEB-0E4D76F9C65B}">
      <dgm:prSet phldrT="[Texte]"/>
      <dgm:spPr/>
      <dgm:t>
        <a:bodyPr/>
        <a:lstStyle/>
        <a:p>
          <a:r>
            <a:rPr lang="fr-FR" dirty="0" smtClean="0"/>
            <a:t>Attention, ces moyens ne peuvent être mise en place que pour des raisons de sécurité et dans des conditions très encadrées, il convient de s’informer avant de mettre en place ce type de procédure. </a:t>
          </a:r>
          <a:endParaRPr lang="fr-FR" dirty="0"/>
        </a:p>
      </dgm:t>
    </dgm:pt>
    <dgm:pt modelId="{2EAAC1EE-6E52-446C-8995-2BFEA8F46FF4}" type="parTrans" cxnId="{27C24E77-3E35-46E8-976F-BB3CD0C5D36A}">
      <dgm:prSet/>
      <dgm:spPr/>
      <dgm:t>
        <a:bodyPr/>
        <a:lstStyle/>
        <a:p>
          <a:endParaRPr lang="fr-FR"/>
        </a:p>
      </dgm:t>
    </dgm:pt>
    <dgm:pt modelId="{7E1D64B2-BA54-475B-B69E-F2E3746AF061}" type="sibTrans" cxnId="{27C24E77-3E35-46E8-976F-BB3CD0C5D36A}">
      <dgm:prSet/>
      <dgm:spPr/>
      <dgm:t>
        <a:bodyPr/>
        <a:lstStyle/>
        <a:p>
          <a:endParaRPr lang="fr-FR"/>
        </a:p>
      </dgm:t>
    </dgm:pt>
    <dgm:pt modelId="{09A94CF1-D82A-478E-98A0-A1C54516AFD2}" type="pres">
      <dgm:prSet presAssocID="{B9895074-B2D1-4919-98E0-CF5371B3C847}" presName="Name0" presStyleCnt="0">
        <dgm:presLayoutVars>
          <dgm:dir/>
          <dgm:animLvl val="lvl"/>
          <dgm:resizeHandles val="exact"/>
        </dgm:presLayoutVars>
      </dgm:prSet>
      <dgm:spPr/>
    </dgm:pt>
    <dgm:pt modelId="{E392D089-2309-4BB2-B3E8-70A30E8834C0}" type="pres">
      <dgm:prSet presAssocID="{BA04C76E-C565-48C0-B292-638D5E4E11FA}" presName="linNode" presStyleCnt="0"/>
      <dgm:spPr/>
    </dgm:pt>
    <dgm:pt modelId="{772C6C2F-1D96-474A-A4CB-634A6B419EEC}" type="pres">
      <dgm:prSet presAssocID="{BA04C76E-C565-48C0-B292-638D5E4E11FA}" presName="parentText" presStyleLbl="node1" presStyleIdx="0" presStyleCnt="4">
        <dgm:presLayoutVars>
          <dgm:chMax val="1"/>
          <dgm:bulletEnabled val="1"/>
        </dgm:presLayoutVars>
      </dgm:prSet>
      <dgm:spPr/>
    </dgm:pt>
    <dgm:pt modelId="{C93D9FB2-E9E9-4BFF-AA99-5746499FE776}" type="pres">
      <dgm:prSet presAssocID="{BA04C76E-C565-48C0-B292-638D5E4E11FA}" presName="descendantText" presStyleLbl="alignAccFollowNode1" presStyleIdx="0" presStyleCnt="4">
        <dgm:presLayoutVars>
          <dgm:bulletEnabled val="1"/>
        </dgm:presLayoutVars>
      </dgm:prSet>
      <dgm:spPr/>
      <dgm:t>
        <a:bodyPr/>
        <a:lstStyle/>
        <a:p>
          <a:endParaRPr lang="fr-FR"/>
        </a:p>
      </dgm:t>
    </dgm:pt>
    <dgm:pt modelId="{03940461-232A-4F18-A95A-8C40B704E558}" type="pres">
      <dgm:prSet presAssocID="{2877D024-19C4-474B-B092-889B2927EA83}" presName="sp" presStyleCnt="0"/>
      <dgm:spPr/>
    </dgm:pt>
    <dgm:pt modelId="{6D53D76B-6908-4E5D-9D61-AB7372DA7D67}" type="pres">
      <dgm:prSet presAssocID="{05147FFE-18CF-476D-B564-039AC5038431}" presName="linNode" presStyleCnt="0"/>
      <dgm:spPr/>
    </dgm:pt>
    <dgm:pt modelId="{38ED634C-89D0-465C-95A6-B66A6330034E}" type="pres">
      <dgm:prSet presAssocID="{05147FFE-18CF-476D-B564-039AC5038431}" presName="parentText" presStyleLbl="node1" presStyleIdx="1" presStyleCnt="4">
        <dgm:presLayoutVars>
          <dgm:chMax val="1"/>
          <dgm:bulletEnabled val="1"/>
        </dgm:presLayoutVars>
      </dgm:prSet>
      <dgm:spPr/>
      <dgm:t>
        <a:bodyPr/>
        <a:lstStyle/>
        <a:p>
          <a:endParaRPr lang="fr-FR"/>
        </a:p>
      </dgm:t>
    </dgm:pt>
    <dgm:pt modelId="{A2603613-3584-47DA-AC8C-BB158254B76C}" type="pres">
      <dgm:prSet presAssocID="{05147FFE-18CF-476D-B564-039AC5038431}" presName="descendantText" presStyleLbl="alignAccFollowNode1" presStyleIdx="1" presStyleCnt="4">
        <dgm:presLayoutVars>
          <dgm:bulletEnabled val="1"/>
        </dgm:presLayoutVars>
      </dgm:prSet>
      <dgm:spPr/>
      <dgm:t>
        <a:bodyPr/>
        <a:lstStyle/>
        <a:p>
          <a:endParaRPr lang="fr-FR"/>
        </a:p>
      </dgm:t>
    </dgm:pt>
    <dgm:pt modelId="{E60D8AA2-16F6-4A9C-95DD-B345BB4500B4}" type="pres">
      <dgm:prSet presAssocID="{904441A3-5C20-450E-8BB4-1DEEB35E2D30}" presName="sp" presStyleCnt="0"/>
      <dgm:spPr/>
    </dgm:pt>
    <dgm:pt modelId="{05E330A0-88B8-49B2-96FE-C28A7D3BED85}" type="pres">
      <dgm:prSet presAssocID="{D33FA9AC-2507-4AB3-8691-764AFB8A4E71}" presName="linNode" presStyleCnt="0"/>
      <dgm:spPr/>
    </dgm:pt>
    <dgm:pt modelId="{8DE2E01F-61C3-4D75-AAE9-A45FEBEE1E34}" type="pres">
      <dgm:prSet presAssocID="{D33FA9AC-2507-4AB3-8691-764AFB8A4E71}" presName="parentText" presStyleLbl="node1" presStyleIdx="2" presStyleCnt="4">
        <dgm:presLayoutVars>
          <dgm:chMax val="1"/>
          <dgm:bulletEnabled val="1"/>
        </dgm:presLayoutVars>
      </dgm:prSet>
      <dgm:spPr/>
      <dgm:t>
        <a:bodyPr/>
        <a:lstStyle/>
        <a:p>
          <a:endParaRPr lang="fr-FR"/>
        </a:p>
      </dgm:t>
    </dgm:pt>
    <dgm:pt modelId="{1564EC67-09F9-461E-94DE-FE4820367852}" type="pres">
      <dgm:prSet presAssocID="{D33FA9AC-2507-4AB3-8691-764AFB8A4E71}" presName="descendantText" presStyleLbl="alignAccFollowNode1" presStyleIdx="2" presStyleCnt="4">
        <dgm:presLayoutVars>
          <dgm:bulletEnabled val="1"/>
        </dgm:presLayoutVars>
      </dgm:prSet>
      <dgm:spPr/>
      <dgm:t>
        <a:bodyPr/>
        <a:lstStyle/>
        <a:p>
          <a:endParaRPr lang="fr-FR"/>
        </a:p>
      </dgm:t>
    </dgm:pt>
    <dgm:pt modelId="{4B40D72F-5371-4393-ABB2-33EA56F377B4}" type="pres">
      <dgm:prSet presAssocID="{C0773A88-3F8B-42E0-8052-912194DC4AB4}" presName="sp" presStyleCnt="0"/>
      <dgm:spPr/>
    </dgm:pt>
    <dgm:pt modelId="{05FF18EA-0A51-4398-9C3B-E0B841EA48CA}" type="pres">
      <dgm:prSet presAssocID="{BFBC7F8C-3BDA-4604-BBAE-BC0459D2C939}" presName="linNode" presStyleCnt="0"/>
      <dgm:spPr/>
    </dgm:pt>
    <dgm:pt modelId="{A2ADC880-5D5A-4AFD-B199-3AC6D9798AA5}" type="pres">
      <dgm:prSet presAssocID="{BFBC7F8C-3BDA-4604-BBAE-BC0459D2C939}" presName="parentText" presStyleLbl="node1" presStyleIdx="3" presStyleCnt="4">
        <dgm:presLayoutVars>
          <dgm:chMax val="1"/>
          <dgm:bulletEnabled val="1"/>
        </dgm:presLayoutVars>
      </dgm:prSet>
      <dgm:spPr/>
    </dgm:pt>
    <dgm:pt modelId="{7CE7749D-440E-4B17-92A5-4483C8F21CC9}" type="pres">
      <dgm:prSet presAssocID="{BFBC7F8C-3BDA-4604-BBAE-BC0459D2C939}" presName="descendantText" presStyleLbl="alignAccFollowNode1" presStyleIdx="3" presStyleCnt="4">
        <dgm:presLayoutVars>
          <dgm:bulletEnabled val="1"/>
        </dgm:presLayoutVars>
      </dgm:prSet>
      <dgm:spPr/>
      <dgm:t>
        <a:bodyPr/>
        <a:lstStyle/>
        <a:p>
          <a:endParaRPr lang="fr-FR"/>
        </a:p>
      </dgm:t>
    </dgm:pt>
  </dgm:ptLst>
  <dgm:cxnLst>
    <dgm:cxn modelId="{7BA7906D-3063-4CF1-B959-A51C6892B591}" type="presOf" srcId="{D5C5C20D-2AB3-457C-BA64-8A5B4810F12E}" destId="{7CE7749D-440E-4B17-92A5-4483C8F21CC9}" srcOrd="0" destOrd="0" presId="urn:microsoft.com/office/officeart/2005/8/layout/vList5"/>
    <dgm:cxn modelId="{416F6FF4-9354-40FE-8DF9-6A6E06C59035}" type="presOf" srcId="{BFBC7F8C-3BDA-4604-BBAE-BC0459D2C939}" destId="{A2ADC880-5D5A-4AFD-B199-3AC6D9798AA5}" srcOrd="0" destOrd="0" presId="urn:microsoft.com/office/officeart/2005/8/layout/vList5"/>
    <dgm:cxn modelId="{3221835C-4178-44EA-851E-52E5F8C59A3A}" type="presOf" srcId="{2676A2D4-714B-403E-92BE-8E042257CAD4}" destId="{7CE7749D-440E-4B17-92A5-4483C8F21CC9}" srcOrd="0" destOrd="1" presId="urn:microsoft.com/office/officeart/2005/8/layout/vList5"/>
    <dgm:cxn modelId="{9B2B497E-C3DE-49A1-9367-959100941CB2}" srcId="{BFBC7F8C-3BDA-4604-BBAE-BC0459D2C939}" destId="{2676A2D4-714B-403E-92BE-8E042257CAD4}" srcOrd="1" destOrd="0" parTransId="{9325A676-257D-4227-98CC-DC2789D5FE44}" sibTransId="{72E6BEDC-A6D1-4FF9-B374-8792E84B4C98}"/>
    <dgm:cxn modelId="{27C24E77-3E35-46E8-976F-BB3CD0C5D36A}" srcId="{D33FA9AC-2507-4AB3-8691-764AFB8A4E71}" destId="{55EEB4C3-8408-474A-8CEB-0E4D76F9C65B}" srcOrd="1" destOrd="0" parTransId="{2EAAC1EE-6E52-446C-8995-2BFEA8F46FF4}" sibTransId="{7E1D64B2-BA54-475B-B69E-F2E3746AF061}"/>
    <dgm:cxn modelId="{58364FA5-67BE-432F-A5B5-0BEDB838E5EB}" srcId="{D33FA9AC-2507-4AB3-8691-764AFB8A4E71}" destId="{25233EF2-E360-445B-9739-5EF208676EE2}" srcOrd="0" destOrd="0" parTransId="{9D1CBC30-2F2B-40CB-A3AE-435F519FCA3C}" sibTransId="{8E7BFCAE-739C-45F0-AC03-3D9F641D4549}"/>
    <dgm:cxn modelId="{F78827EC-7ACB-455F-96DC-A8670647864E}" srcId="{B9895074-B2D1-4919-98E0-CF5371B3C847}" destId="{D33FA9AC-2507-4AB3-8691-764AFB8A4E71}" srcOrd="2" destOrd="0" parTransId="{0A3BC9F0-A6C9-4FFB-B905-D8FB6025FD70}" sibTransId="{C0773A88-3F8B-42E0-8052-912194DC4AB4}"/>
    <dgm:cxn modelId="{B4AC1B54-4A53-4699-A30B-24983B444E03}" type="presOf" srcId="{B9895074-B2D1-4919-98E0-CF5371B3C847}" destId="{09A94CF1-D82A-478E-98A0-A1C54516AFD2}" srcOrd="0" destOrd="0" presId="urn:microsoft.com/office/officeart/2005/8/layout/vList5"/>
    <dgm:cxn modelId="{06EA1A29-F5FE-446A-8714-444F8FBC28C1}" srcId="{BFBC7F8C-3BDA-4604-BBAE-BC0459D2C939}" destId="{D5C5C20D-2AB3-457C-BA64-8A5B4810F12E}" srcOrd="0" destOrd="0" parTransId="{34B7F642-5B0A-423C-B9A9-28CC739D30F8}" sibTransId="{F4E32FF6-959C-4BB2-A01A-3B269D538B40}"/>
    <dgm:cxn modelId="{99C5D34A-6191-457B-8B7B-8471C525C1AE}" type="presOf" srcId="{D33FA9AC-2507-4AB3-8691-764AFB8A4E71}" destId="{8DE2E01F-61C3-4D75-AAE9-A45FEBEE1E34}" srcOrd="0" destOrd="0" presId="urn:microsoft.com/office/officeart/2005/8/layout/vList5"/>
    <dgm:cxn modelId="{32BA4AAF-8C87-466A-9DDA-EE5EF953CD5E}" type="presOf" srcId="{BA04C76E-C565-48C0-B292-638D5E4E11FA}" destId="{772C6C2F-1D96-474A-A4CB-634A6B419EEC}" srcOrd="0" destOrd="0" presId="urn:microsoft.com/office/officeart/2005/8/layout/vList5"/>
    <dgm:cxn modelId="{E1F44D22-3011-4500-9679-4E704C4BB2E0}" type="presOf" srcId="{724463B1-9745-4F09-9D49-87D95E81956E}" destId="{A2603613-3584-47DA-AC8C-BB158254B76C}" srcOrd="0" destOrd="0" presId="urn:microsoft.com/office/officeart/2005/8/layout/vList5"/>
    <dgm:cxn modelId="{D13DDA7E-1C49-45A4-9A68-E8CD4ACE7F82}" srcId="{B9895074-B2D1-4919-98E0-CF5371B3C847}" destId="{05147FFE-18CF-476D-B564-039AC5038431}" srcOrd="1" destOrd="0" parTransId="{639877DC-DFD8-447D-8AD7-3589A990A5D3}" sibTransId="{904441A3-5C20-450E-8BB4-1DEEB35E2D30}"/>
    <dgm:cxn modelId="{395F9604-337C-4256-9016-9C7160285F7E}" type="presOf" srcId="{05147FFE-18CF-476D-B564-039AC5038431}" destId="{38ED634C-89D0-465C-95A6-B66A6330034E}" srcOrd="0" destOrd="0" presId="urn:microsoft.com/office/officeart/2005/8/layout/vList5"/>
    <dgm:cxn modelId="{F4B96B30-4607-4F25-8FC7-BF941A9EE1E8}" srcId="{05147FFE-18CF-476D-B564-039AC5038431}" destId="{724463B1-9745-4F09-9D49-87D95E81956E}" srcOrd="0" destOrd="0" parTransId="{F015F8D9-BF02-480F-BBB1-FD5D2009ED49}" sibTransId="{AFC156E7-C819-4FD8-A61C-ECAF6B6A0FA6}"/>
    <dgm:cxn modelId="{5FACF98D-7B7E-427A-9A8E-92E1FD46BBEF}" srcId="{B9895074-B2D1-4919-98E0-CF5371B3C847}" destId="{BA04C76E-C565-48C0-B292-638D5E4E11FA}" srcOrd="0" destOrd="0" parTransId="{17896DF5-4060-4DBC-845F-B9A6EFC055F3}" sibTransId="{2877D024-19C4-474B-B092-889B2927EA83}"/>
    <dgm:cxn modelId="{5C376E24-C31C-4981-9498-89C455D8F9AD}" type="presOf" srcId="{3007C9E7-C9F3-4864-9D85-5E327D3885C1}" destId="{C93D9FB2-E9E9-4BFF-AA99-5746499FE776}" srcOrd="0" destOrd="0" presId="urn:microsoft.com/office/officeart/2005/8/layout/vList5"/>
    <dgm:cxn modelId="{2A9CAE66-97DB-493B-8DF7-2B2B3B6E91B4}" type="presOf" srcId="{25233EF2-E360-445B-9739-5EF208676EE2}" destId="{1564EC67-09F9-461E-94DE-FE4820367852}" srcOrd="0" destOrd="0" presId="urn:microsoft.com/office/officeart/2005/8/layout/vList5"/>
    <dgm:cxn modelId="{1EF57AC7-2D9E-4FE8-BB47-258259133CFB}" type="presOf" srcId="{55EEB4C3-8408-474A-8CEB-0E4D76F9C65B}" destId="{1564EC67-09F9-461E-94DE-FE4820367852}" srcOrd="0" destOrd="1" presId="urn:microsoft.com/office/officeart/2005/8/layout/vList5"/>
    <dgm:cxn modelId="{1B5C0852-D8A4-4F51-B3CD-BF60DAD54ECD}" srcId="{BA04C76E-C565-48C0-B292-638D5E4E11FA}" destId="{3007C9E7-C9F3-4864-9D85-5E327D3885C1}" srcOrd="0" destOrd="0" parTransId="{1EC4843F-88CA-4D6C-8958-88C1C483F965}" sibTransId="{E11DD332-906D-46E5-B006-36B591996D20}"/>
    <dgm:cxn modelId="{7C2DF034-5908-468B-934D-32AFF33AD35B}" srcId="{B9895074-B2D1-4919-98E0-CF5371B3C847}" destId="{BFBC7F8C-3BDA-4604-BBAE-BC0459D2C939}" srcOrd="3" destOrd="0" parTransId="{A922C80E-C98D-4B91-B930-B2109B08193E}" sibTransId="{FF8AD276-CFC3-484C-9802-51BBD7C5A2B1}"/>
    <dgm:cxn modelId="{12EDC19E-27F1-4798-9BFC-CB95F17AEBEB}" type="presParOf" srcId="{09A94CF1-D82A-478E-98A0-A1C54516AFD2}" destId="{E392D089-2309-4BB2-B3E8-70A30E8834C0}" srcOrd="0" destOrd="0" presId="urn:microsoft.com/office/officeart/2005/8/layout/vList5"/>
    <dgm:cxn modelId="{B60880C5-5BE6-4B3A-A6C7-902271B1ECA3}" type="presParOf" srcId="{E392D089-2309-4BB2-B3E8-70A30E8834C0}" destId="{772C6C2F-1D96-474A-A4CB-634A6B419EEC}" srcOrd="0" destOrd="0" presId="urn:microsoft.com/office/officeart/2005/8/layout/vList5"/>
    <dgm:cxn modelId="{BF23F012-AE0C-49B8-A259-894CFEF99C03}" type="presParOf" srcId="{E392D089-2309-4BB2-B3E8-70A30E8834C0}" destId="{C93D9FB2-E9E9-4BFF-AA99-5746499FE776}" srcOrd="1" destOrd="0" presId="urn:microsoft.com/office/officeart/2005/8/layout/vList5"/>
    <dgm:cxn modelId="{49209709-381A-4C78-8DA0-D8E4DBF81DA8}" type="presParOf" srcId="{09A94CF1-D82A-478E-98A0-A1C54516AFD2}" destId="{03940461-232A-4F18-A95A-8C40B704E558}" srcOrd="1" destOrd="0" presId="urn:microsoft.com/office/officeart/2005/8/layout/vList5"/>
    <dgm:cxn modelId="{F732EFF1-C362-49B6-887E-DC195D8391DF}" type="presParOf" srcId="{09A94CF1-D82A-478E-98A0-A1C54516AFD2}" destId="{6D53D76B-6908-4E5D-9D61-AB7372DA7D67}" srcOrd="2" destOrd="0" presId="urn:microsoft.com/office/officeart/2005/8/layout/vList5"/>
    <dgm:cxn modelId="{E6E95523-1CCB-4277-B169-C567AA33F1D3}" type="presParOf" srcId="{6D53D76B-6908-4E5D-9D61-AB7372DA7D67}" destId="{38ED634C-89D0-465C-95A6-B66A6330034E}" srcOrd="0" destOrd="0" presId="urn:microsoft.com/office/officeart/2005/8/layout/vList5"/>
    <dgm:cxn modelId="{CB5EFFCE-170C-413D-A57B-023EE0A92565}" type="presParOf" srcId="{6D53D76B-6908-4E5D-9D61-AB7372DA7D67}" destId="{A2603613-3584-47DA-AC8C-BB158254B76C}" srcOrd="1" destOrd="0" presId="urn:microsoft.com/office/officeart/2005/8/layout/vList5"/>
    <dgm:cxn modelId="{39D6A10A-2E2D-4C4A-86C7-58D643E511E7}" type="presParOf" srcId="{09A94CF1-D82A-478E-98A0-A1C54516AFD2}" destId="{E60D8AA2-16F6-4A9C-95DD-B345BB4500B4}" srcOrd="3" destOrd="0" presId="urn:microsoft.com/office/officeart/2005/8/layout/vList5"/>
    <dgm:cxn modelId="{11760066-406A-449B-AFA2-3E32C6DB0AA9}" type="presParOf" srcId="{09A94CF1-D82A-478E-98A0-A1C54516AFD2}" destId="{05E330A0-88B8-49B2-96FE-C28A7D3BED85}" srcOrd="4" destOrd="0" presId="urn:microsoft.com/office/officeart/2005/8/layout/vList5"/>
    <dgm:cxn modelId="{B9FCE1EF-9B9F-4AC4-9F92-02BE82C4C646}" type="presParOf" srcId="{05E330A0-88B8-49B2-96FE-C28A7D3BED85}" destId="{8DE2E01F-61C3-4D75-AAE9-A45FEBEE1E34}" srcOrd="0" destOrd="0" presId="urn:microsoft.com/office/officeart/2005/8/layout/vList5"/>
    <dgm:cxn modelId="{C535CBC3-F2C9-41B6-B4C5-A4BEBE7CA43F}" type="presParOf" srcId="{05E330A0-88B8-49B2-96FE-C28A7D3BED85}" destId="{1564EC67-09F9-461E-94DE-FE4820367852}" srcOrd="1" destOrd="0" presId="urn:microsoft.com/office/officeart/2005/8/layout/vList5"/>
    <dgm:cxn modelId="{D6CD3BC8-37FE-487E-9AD0-0CD11FA6C150}" type="presParOf" srcId="{09A94CF1-D82A-478E-98A0-A1C54516AFD2}" destId="{4B40D72F-5371-4393-ABB2-33EA56F377B4}" srcOrd="5" destOrd="0" presId="urn:microsoft.com/office/officeart/2005/8/layout/vList5"/>
    <dgm:cxn modelId="{755A3A9C-B6F8-44CB-92D4-6F9A83C26356}" type="presParOf" srcId="{09A94CF1-D82A-478E-98A0-A1C54516AFD2}" destId="{05FF18EA-0A51-4398-9C3B-E0B841EA48CA}" srcOrd="6" destOrd="0" presId="urn:microsoft.com/office/officeart/2005/8/layout/vList5"/>
    <dgm:cxn modelId="{022AE197-9C47-4F09-9655-642AB7ACB7C0}" type="presParOf" srcId="{05FF18EA-0A51-4398-9C3B-E0B841EA48CA}" destId="{A2ADC880-5D5A-4AFD-B199-3AC6D9798AA5}" srcOrd="0" destOrd="0" presId="urn:microsoft.com/office/officeart/2005/8/layout/vList5"/>
    <dgm:cxn modelId="{CB07598D-189D-4EC0-BBBA-D52AB36CC0F6}" type="presParOf" srcId="{05FF18EA-0A51-4398-9C3B-E0B841EA48CA}" destId="{7CE7749D-440E-4B17-92A5-4483C8F21CC9}" srcOrd="1"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7B91A43-9A7F-4544-B4E9-8ADF272F8538}" type="datetimeFigureOut">
              <a:rPr lang="fr-FR" smtClean="0"/>
              <a:t>11/06/2020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9CF45-AC9E-41BA-A5AA-4E1BFB8CF52C}"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7B91A43-9A7F-4544-B4E9-8ADF272F8538}" type="datetimeFigureOut">
              <a:rPr lang="fr-FR" smtClean="0"/>
              <a:t>11/06/2020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9CF45-AC9E-41BA-A5AA-4E1BFB8CF52C}"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7B91A43-9A7F-4544-B4E9-8ADF272F8538}" type="datetimeFigureOut">
              <a:rPr lang="fr-FR" smtClean="0"/>
              <a:t>11/06/2020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9CF45-AC9E-41BA-A5AA-4E1BFB8CF52C}"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7B91A43-9A7F-4544-B4E9-8ADF272F8538}" type="datetimeFigureOut">
              <a:rPr lang="fr-FR" smtClean="0"/>
              <a:t>11/06/2020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9CF45-AC9E-41BA-A5AA-4E1BFB8CF52C}"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7B91A43-9A7F-4544-B4E9-8ADF272F8538}" type="datetimeFigureOut">
              <a:rPr lang="fr-FR" smtClean="0"/>
              <a:t>11/06/2020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9CF45-AC9E-41BA-A5AA-4E1BFB8CF52C}"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7B91A43-9A7F-4544-B4E9-8ADF272F8538}" type="datetimeFigureOut">
              <a:rPr lang="fr-FR" smtClean="0"/>
              <a:t>11/06/2020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F9CF45-AC9E-41BA-A5AA-4E1BFB8CF52C}"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7B91A43-9A7F-4544-B4E9-8ADF272F8538}" type="datetimeFigureOut">
              <a:rPr lang="fr-FR" smtClean="0"/>
              <a:t>11/06/2020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DF9CF45-AC9E-41BA-A5AA-4E1BFB8CF52C}"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7B91A43-9A7F-4544-B4E9-8ADF272F8538}" type="datetimeFigureOut">
              <a:rPr lang="fr-FR" smtClean="0"/>
              <a:t>11/06/2020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DF9CF45-AC9E-41BA-A5AA-4E1BFB8CF52C}"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7B91A43-9A7F-4544-B4E9-8ADF272F8538}" type="datetimeFigureOut">
              <a:rPr lang="fr-FR" smtClean="0"/>
              <a:t>11/06/2020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DF9CF45-AC9E-41BA-A5AA-4E1BFB8CF52C}"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7B91A43-9A7F-4544-B4E9-8ADF272F8538}" type="datetimeFigureOut">
              <a:rPr lang="fr-FR" smtClean="0"/>
              <a:t>11/06/2020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F9CF45-AC9E-41BA-A5AA-4E1BFB8CF52C}"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7B91A43-9A7F-4544-B4E9-8ADF272F8538}" type="datetimeFigureOut">
              <a:rPr lang="fr-FR" smtClean="0"/>
              <a:t>11/06/2020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F9CF45-AC9E-41BA-A5AA-4E1BFB8CF52C}"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B91A43-9A7F-4544-B4E9-8ADF272F8538}" type="datetimeFigureOut">
              <a:rPr lang="fr-FR" smtClean="0"/>
              <a:t>11/06/2020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F9CF45-AC9E-41BA-A5AA-4E1BFB8CF52C}"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1714488"/>
            <a:ext cx="7772400" cy="1470025"/>
          </a:xfrm>
        </p:spPr>
        <p:txBody>
          <a:bodyPr/>
          <a:lstStyle/>
          <a:p>
            <a:r>
              <a:rPr lang="fr-FR" b="1" dirty="0" smtClean="0"/>
              <a:t>ADDICTIONS : </a:t>
            </a:r>
            <a:br>
              <a:rPr lang="fr-FR" b="1" dirty="0" smtClean="0"/>
            </a:br>
            <a:r>
              <a:rPr lang="fr-FR" b="1" dirty="0" smtClean="0"/>
              <a:t>LA PREVENTION EN ENTREPRISE</a:t>
            </a:r>
            <a:endParaRPr lang="fr-FR" b="1" dirty="0"/>
          </a:p>
        </p:txBody>
      </p:sp>
      <p:sp>
        <p:nvSpPr>
          <p:cNvPr id="3" name="Sous-titre 2"/>
          <p:cNvSpPr>
            <a:spLocks noGrp="1"/>
          </p:cNvSpPr>
          <p:nvPr>
            <p:ph type="subTitle" idx="1"/>
          </p:nvPr>
        </p:nvSpPr>
        <p:spPr/>
        <p:txBody>
          <a:bodyPr/>
          <a:lstStyle/>
          <a:p>
            <a:endParaRPr lang="fr-FR" dirty="0"/>
          </a:p>
        </p:txBody>
      </p:sp>
      <p:pic>
        <p:nvPicPr>
          <p:cNvPr id="4" name="Image 3" descr="aaaa.jfif"/>
          <p:cNvPicPr>
            <a:picLocks noChangeAspect="1"/>
          </p:cNvPicPr>
          <p:nvPr/>
        </p:nvPicPr>
        <p:blipFill>
          <a:blip r:embed="rId2"/>
          <a:stretch>
            <a:fillRect/>
          </a:stretch>
        </p:blipFill>
        <p:spPr>
          <a:xfrm>
            <a:off x="2214546" y="3429000"/>
            <a:ext cx="4572032" cy="276853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hiffres webinaire.png"/>
          <p:cNvPicPr>
            <a:picLocks noChangeAspect="1"/>
          </p:cNvPicPr>
          <p:nvPr/>
        </p:nvPicPr>
        <p:blipFill>
          <a:blip r:embed="rId2"/>
          <a:stretch>
            <a:fillRect/>
          </a:stretch>
        </p:blipFill>
        <p:spPr>
          <a:xfrm>
            <a:off x="-19516" y="-1"/>
            <a:ext cx="9306424" cy="695015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4071942"/>
            <a:ext cx="8229600" cy="1143000"/>
          </a:xfrm>
        </p:spPr>
        <p:txBody>
          <a:bodyPr>
            <a:normAutofit fontScale="90000"/>
          </a:bodyPr>
          <a:lstStyle/>
          <a:p>
            <a:r>
              <a:rPr lang="fr-FR" b="1" dirty="0" smtClean="0">
                <a:solidFill>
                  <a:srgbClr val="0070C0"/>
                </a:solidFill>
              </a:rPr>
              <a:t>La prévention des risques d’addiction en entreprise</a:t>
            </a:r>
            <a:br>
              <a:rPr lang="fr-FR" b="1" dirty="0" smtClean="0">
                <a:solidFill>
                  <a:srgbClr val="0070C0"/>
                </a:solidFill>
              </a:rPr>
            </a:br>
            <a:r>
              <a:rPr lang="fr-FR" dirty="0" smtClean="0"/>
              <a:t/>
            </a:r>
            <a:br>
              <a:rPr lang="fr-FR" dirty="0" smtClean="0"/>
            </a:br>
            <a:r>
              <a:rPr lang="fr-FR" sz="3100" i="1" dirty="0" smtClean="0"/>
              <a:t>1. Les facteurs de risques</a:t>
            </a:r>
            <a:br>
              <a:rPr lang="fr-FR" sz="3100" i="1" dirty="0" smtClean="0"/>
            </a:br>
            <a:r>
              <a:rPr lang="fr-FR" sz="3100" i="1" dirty="0" smtClean="0"/>
              <a:t>2. Les acteurs de la prévention</a:t>
            </a:r>
            <a:br>
              <a:rPr lang="fr-FR" sz="3100" i="1" dirty="0" smtClean="0"/>
            </a:br>
            <a:r>
              <a:rPr lang="fr-FR" sz="3100" i="1" dirty="0" smtClean="0"/>
              <a:t>3. Une démarche de </a:t>
            </a:r>
            <a:r>
              <a:rPr lang="fr-FR" sz="3100" i="1" u="sng" dirty="0" smtClean="0"/>
              <a:t>prévention collective et globale </a:t>
            </a:r>
            <a:r>
              <a:rPr lang="fr-FR" sz="3100" i="1" dirty="0" smtClean="0"/>
              <a:t>&amp; </a:t>
            </a:r>
            <a:r>
              <a:rPr lang="fr-FR" sz="3100" i="1" u="sng" dirty="0" smtClean="0"/>
              <a:t>de prévention individuelle</a:t>
            </a:r>
            <a:r>
              <a:rPr lang="fr-FR" dirty="0"/>
              <a:t/>
            </a:r>
            <a:br>
              <a:rPr lang="fr-FR" dirty="0"/>
            </a:br>
            <a:endParaRPr lang="fr-FR" dirty="0"/>
          </a:p>
        </p:txBody>
      </p:sp>
      <p:pic>
        <p:nvPicPr>
          <p:cNvPr id="3" name="Image 2" descr="addictions.jfif"/>
          <p:cNvPicPr>
            <a:picLocks noChangeAspect="1"/>
          </p:cNvPicPr>
          <p:nvPr/>
        </p:nvPicPr>
        <p:blipFill>
          <a:blip r:embed="rId2"/>
          <a:stretch>
            <a:fillRect/>
          </a:stretch>
        </p:blipFill>
        <p:spPr>
          <a:xfrm>
            <a:off x="3357554" y="0"/>
            <a:ext cx="2286016" cy="228601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FACTEURS DE RISQUES</a:t>
            </a:r>
            <a:endParaRPr lang="fr-FR" dirty="0"/>
          </a:p>
        </p:txBody>
      </p:sp>
      <p:sp>
        <p:nvSpPr>
          <p:cNvPr id="3" name="Espace réservé du texte 2"/>
          <p:cNvSpPr>
            <a:spLocks noGrp="1"/>
          </p:cNvSpPr>
          <p:nvPr>
            <p:ph type="body" idx="1"/>
          </p:nvPr>
        </p:nvSpPr>
        <p:spPr>
          <a:xfrm>
            <a:off x="428596" y="1928802"/>
            <a:ext cx="4040188" cy="639762"/>
          </a:xfrm>
        </p:spPr>
        <p:txBody>
          <a:bodyPr>
            <a:normAutofit fontScale="25000" lnSpcReduction="20000"/>
          </a:bodyPr>
          <a:lstStyle/>
          <a:p>
            <a:r>
              <a:rPr lang="fr-FR" sz="8000" dirty="0" smtClean="0">
                <a:solidFill>
                  <a:srgbClr val="0070C0"/>
                </a:solidFill>
              </a:rPr>
              <a:t>Trois</a:t>
            </a:r>
            <a:r>
              <a:rPr lang="fr-FR" sz="8000" dirty="0" smtClean="0">
                <a:solidFill>
                  <a:srgbClr val="0070C0"/>
                </a:solidFill>
              </a:rPr>
              <a:t> vecteurs pouvant expliquer les pratiques </a:t>
            </a:r>
            <a:r>
              <a:rPr lang="fr-FR" sz="8000" dirty="0" err="1" smtClean="0">
                <a:solidFill>
                  <a:srgbClr val="0070C0"/>
                </a:solidFill>
              </a:rPr>
              <a:t>addictives</a:t>
            </a:r>
            <a:r>
              <a:rPr lang="fr-FR" sz="8000" dirty="0" smtClean="0">
                <a:solidFill>
                  <a:srgbClr val="0070C0"/>
                </a:solidFill>
              </a:rPr>
              <a:t> sur le lieu de travail :</a:t>
            </a:r>
          </a:p>
          <a:p>
            <a:r>
              <a:rPr lang="fr-FR" dirty="0" smtClean="0"/>
              <a:t> </a:t>
            </a:r>
            <a:endParaRPr lang="fr-FR" dirty="0"/>
          </a:p>
        </p:txBody>
      </p:sp>
      <p:sp>
        <p:nvSpPr>
          <p:cNvPr id="4" name="Espace réservé du contenu 3"/>
          <p:cNvSpPr>
            <a:spLocks noGrp="1"/>
          </p:cNvSpPr>
          <p:nvPr>
            <p:ph sz="half" idx="2"/>
          </p:nvPr>
        </p:nvSpPr>
        <p:spPr>
          <a:xfrm>
            <a:off x="285720" y="2643182"/>
            <a:ext cx="4040188" cy="3951288"/>
          </a:xfrm>
        </p:spPr>
        <p:txBody>
          <a:bodyPr>
            <a:normAutofit lnSpcReduction="10000"/>
          </a:bodyPr>
          <a:lstStyle/>
          <a:p>
            <a:r>
              <a:rPr lang="fr-FR" sz="2200" u="sng" dirty="0" smtClean="0"/>
              <a:t>L’importation</a:t>
            </a:r>
            <a:r>
              <a:rPr lang="fr-FR" sz="2200" dirty="0" smtClean="0"/>
              <a:t> : une consommation importée de la vie privée du salarié </a:t>
            </a:r>
          </a:p>
          <a:p>
            <a:r>
              <a:rPr lang="fr-FR" sz="2200" u="sng" dirty="0" smtClean="0"/>
              <a:t>L’acquisition</a:t>
            </a:r>
            <a:r>
              <a:rPr lang="fr-FR" sz="2200" dirty="0" smtClean="0"/>
              <a:t> : la consommation résulte de sollicitations et facilitations du milieu professionnel </a:t>
            </a:r>
          </a:p>
          <a:p>
            <a:pPr lvl="0"/>
            <a:r>
              <a:rPr lang="fr-FR" sz="2200" u="sng" dirty="0" smtClean="0"/>
              <a:t>L’adaptation</a:t>
            </a:r>
            <a:r>
              <a:rPr lang="fr-FR" sz="2200" dirty="0" smtClean="0"/>
              <a:t> : l’idée de « dopage » pour tenir au quotidien, faire face au stress, à des douleurs récurrentes, pour tenir le rythme, etc.</a:t>
            </a:r>
          </a:p>
          <a:p>
            <a:endParaRPr lang="fr-FR" dirty="0"/>
          </a:p>
        </p:txBody>
      </p:sp>
      <p:sp>
        <p:nvSpPr>
          <p:cNvPr id="5" name="Espace réservé du texte 4"/>
          <p:cNvSpPr>
            <a:spLocks noGrp="1"/>
          </p:cNvSpPr>
          <p:nvPr>
            <p:ph type="body" sz="quarter" idx="3"/>
          </p:nvPr>
        </p:nvSpPr>
        <p:spPr>
          <a:xfrm>
            <a:off x="4714876" y="1714488"/>
            <a:ext cx="4041775" cy="639762"/>
          </a:xfrm>
        </p:spPr>
        <p:txBody>
          <a:bodyPr>
            <a:normAutofit fontScale="92500" lnSpcReduction="20000"/>
          </a:bodyPr>
          <a:lstStyle/>
          <a:p>
            <a:r>
              <a:rPr lang="fr-FR" dirty="0" smtClean="0">
                <a:solidFill>
                  <a:srgbClr val="0070C0"/>
                </a:solidFill>
              </a:rPr>
              <a:t>Exemples de facteurs de risques fréquents :</a:t>
            </a:r>
            <a:endParaRPr lang="fr-FR" dirty="0">
              <a:solidFill>
                <a:srgbClr val="0070C0"/>
              </a:solidFill>
            </a:endParaRPr>
          </a:p>
        </p:txBody>
      </p:sp>
      <p:sp>
        <p:nvSpPr>
          <p:cNvPr id="6" name="Espace réservé du contenu 5"/>
          <p:cNvSpPr>
            <a:spLocks noGrp="1"/>
          </p:cNvSpPr>
          <p:nvPr>
            <p:ph sz="quarter" idx="4"/>
          </p:nvPr>
        </p:nvSpPr>
        <p:spPr>
          <a:xfrm>
            <a:off x="4643438" y="2500306"/>
            <a:ext cx="4041775" cy="3951288"/>
          </a:xfrm>
        </p:spPr>
        <p:txBody>
          <a:bodyPr>
            <a:normAutofit fontScale="85000" lnSpcReduction="20000"/>
          </a:bodyPr>
          <a:lstStyle/>
          <a:p>
            <a:r>
              <a:rPr lang="fr-FR" dirty="0" smtClean="0"/>
              <a:t>Risques </a:t>
            </a:r>
            <a:r>
              <a:rPr lang="fr-FR" dirty="0"/>
              <a:t>psychosociaux, les conditions de travail pénibles et le stress au travail </a:t>
            </a:r>
            <a:endParaRPr lang="fr-FR" dirty="0" smtClean="0"/>
          </a:p>
          <a:p>
            <a:r>
              <a:rPr lang="fr-FR" dirty="0"/>
              <a:t>La recherche de la performance, l’obligation de répondre aux exigences de productivité et/ou un climat de compétition entre les salariés </a:t>
            </a:r>
            <a:endParaRPr lang="fr-FR" dirty="0" smtClean="0"/>
          </a:p>
          <a:p>
            <a:r>
              <a:rPr lang="fr-FR" dirty="0"/>
              <a:t>Certaines cultures d’entreprises favorisent les consommations d’alcool, organisées ou non par l’employeur pour « récompenser » les salariés (pots internes, signatures de contrats, etc.)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ACTEURS DE LA PRÉVENTION</a:t>
            </a:r>
            <a:endParaRPr lang="fr-FR" dirty="0"/>
          </a:p>
        </p:txBody>
      </p:sp>
      <p:graphicFrame>
        <p:nvGraphicFramePr>
          <p:cNvPr id="7" name="Espace réservé du contenu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70C0"/>
                </a:solidFill>
              </a:rPr>
              <a:t>COMMENT PRÉVENIR LES RISQUES ?</a:t>
            </a:r>
            <a:endParaRPr lang="fr-FR" dirty="0">
              <a:solidFill>
                <a:srgbClr val="0070C0"/>
              </a:solidFill>
            </a:endParaRPr>
          </a:p>
        </p:txBody>
      </p:sp>
      <p:sp>
        <p:nvSpPr>
          <p:cNvPr id="3" name="Espace réservé du contenu 2"/>
          <p:cNvSpPr>
            <a:spLocks noGrp="1"/>
          </p:cNvSpPr>
          <p:nvPr>
            <p:ph idx="1"/>
          </p:nvPr>
        </p:nvSpPr>
        <p:spPr>
          <a:xfrm>
            <a:off x="714348" y="3000372"/>
            <a:ext cx="8229600" cy="2697163"/>
          </a:xfrm>
        </p:spPr>
        <p:txBody>
          <a:bodyPr>
            <a:normAutofit fontScale="85000" lnSpcReduction="10000"/>
          </a:bodyPr>
          <a:lstStyle/>
          <a:p>
            <a:r>
              <a:rPr lang="fr-FR" dirty="0" smtClean="0"/>
              <a:t>Une évaluation des risques d’addiction solide</a:t>
            </a:r>
          </a:p>
          <a:p>
            <a:r>
              <a:rPr lang="fr-FR" dirty="0" smtClean="0"/>
              <a:t>Le travail en équipe des parties prenantes internes</a:t>
            </a:r>
          </a:p>
          <a:p>
            <a:r>
              <a:rPr lang="fr-FR" dirty="0" smtClean="0"/>
              <a:t>Des actions collectives de prévention (formation, sensibilisation, dialogue, écoute)</a:t>
            </a:r>
          </a:p>
          <a:p>
            <a:r>
              <a:rPr lang="fr-FR" dirty="0" smtClean="0"/>
              <a:t>Un accompagnement individuel du salarié en difficulté</a:t>
            </a:r>
            <a:endParaRPr lang="fr-FR" dirty="0"/>
          </a:p>
        </p:txBody>
      </p:sp>
      <p:sp>
        <p:nvSpPr>
          <p:cNvPr id="4" name="Titre 1"/>
          <p:cNvSpPr txBox="1">
            <a:spLocks/>
          </p:cNvSpPr>
          <p:nvPr/>
        </p:nvSpPr>
        <p:spPr>
          <a:xfrm>
            <a:off x="642910" y="1500174"/>
            <a:ext cx="8229600" cy="1143000"/>
          </a:xfrm>
          <a:prstGeom prst="rect">
            <a:avLst/>
          </a:prstGeom>
        </p:spPr>
        <p:txBody>
          <a:bodyPr vert="horz" lIns="91440" tIns="45720" rIns="91440" bIns="45720" rtlCol="0" anchor="ctr">
            <a:normAutofit fontScale="55000" lnSpcReduction="20000"/>
          </a:bodyPr>
          <a:lstStyle/>
          <a:p>
            <a:pPr lvl="0" algn="just">
              <a:spcBef>
                <a:spcPct val="0"/>
              </a:spcBef>
            </a:pPr>
            <a:r>
              <a:rPr lang="fr-FR" sz="3800" b="1" dirty="0"/>
              <a:t>La réussite de la démarche de prévention repose sur l’implication de tous les acteurs de </a:t>
            </a:r>
            <a:r>
              <a:rPr lang="fr-FR" sz="3800" b="1" dirty="0" smtClean="0"/>
              <a:t>l’entreprise, </a:t>
            </a:r>
            <a:r>
              <a:rPr lang="fr-FR" sz="3800" b="1" dirty="0"/>
              <a:t>doit passer par une </a:t>
            </a:r>
            <a:r>
              <a:rPr lang="fr-FR" sz="3800" b="1" i="1" u="sng" dirty="0"/>
              <a:t>approche collective et globale</a:t>
            </a:r>
            <a:r>
              <a:rPr lang="fr-FR" sz="3800" b="1" dirty="0"/>
              <a:t>, ainsi que par une approche individualisée</a:t>
            </a:r>
            <a:r>
              <a:rPr lang="fr-FR" sz="2800" b="1" dirty="0"/>
              <a:t>.</a:t>
            </a:r>
            <a:r>
              <a:rPr lang="fr-FR" sz="4400" b="1" dirty="0" smtClean="0"/>
              <a:t> </a:t>
            </a:r>
            <a:endParaRPr kumimoji="0" lang="fr-FR" sz="4400" b="1"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1143000"/>
          </a:xfrm>
        </p:spPr>
        <p:txBody>
          <a:bodyPr>
            <a:normAutofit fontScale="90000"/>
          </a:bodyPr>
          <a:lstStyle/>
          <a:p>
            <a:r>
              <a:rPr lang="fr-FR" dirty="0" smtClean="0"/>
              <a:t>LES LEVIERS DONT DISPOSE L’EMPLOYEUR POUR PRÉVENIR LES RISQUES</a:t>
            </a:r>
            <a:endParaRPr lang="fr-FR" dirty="0"/>
          </a:p>
        </p:txBody>
      </p:sp>
      <p:graphicFrame>
        <p:nvGraphicFramePr>
          <p:cNvPr id="4" name="Espace réservé du contenu 3"/>
          <p:cNvGraphicFramePr>
            <a:graphicFrameLocks noGrp="1"/>
          </p:cNvGraphicFramePr>
          <p:nvPr>
            <p:ph idx="1"/>
          </p:nvPr>
        </p:nvGraphicFramePr>
        <p:xfrm>
          <a:off x="428596" y="178592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492</Words>
  <Application>Microsoft Office PowerPoint</Application>
  <PresentationFormat>Affichage à l'écran (4:3)</PresentationFormat>
  <Paragraphs>38</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ADDICTIONS :  LA PREVENTION EN ENTREPRISE</vt:lpstr>
      <vt:lpstr>Diapositive 2</vt:lpstr>
      <vt:lpstr>La prévention des risques d’addiction en entreprise  1. Les facteurs de risques 2. Les acteurs de la prévention 3. Une démarche de prévention collective et globale &amp; de prévention individuelle </vt:lpstr>
      <vt:lpstr>LES FACTEURS DE RISQUES</vt:lpstr>
      <vt:lpstr>LES ACTEURS DE LA PRÉVENTION</vt:lpstr>
      <vt:lpstr>COMMENT PRÉVENIR LES RISQUES ?</vt:lpstr>
      <vt:lpstr>LES LEVIERS DONT DISPOSE L’EMPLOYEUR POUR PRÉVENIR LES RISQUES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ADDICTIONS :  LA PREVENTION EN ENTREPRISE</dc:title>
  <dc:creator>Léa Marteaux</dc:creator>
  <cp:lastModifiedBy>Léa Marteaux</cp:lastModifiedBy>
  <cp:revision>6</cp:revision>
  <dcterms:created xsi:type="dcterms:W3CDTF">2020-06-11T08:56:21Z</dcterms:created>
  <dcterms:modified xsi:type="dcterms:W3CDTF">2020-06-11T09:45:19Z</dcterms:modified>
</cp:coreProperties>
</file>