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71" r:id="rId5"/>
    <p:sldId id="268" r:id="rId6"/>
    <p:sldId id="259" r:id="rId7"/>
    <p:sldId id="260" r:id="rId8"/>
    <p:sldId id="261" r:id="rId9"/>
    <p:sldId id="262" r:id="rId10"/>
    <p:sldId id="263" r:id="rId11"/>
    <p:sldId id="264" r:id="rId12"/>
    <p:sldId id="265" r:id="rId13"/>
    <p:sldId id="266" r:id="rId14"/>
    <p:sldId id="267"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52743E-3B81-4485-988E-DD85A6EE49BE}" type="doc">
      <dgm:prSet loTypeId="urn:microsoft.com/office/officeart/2005/8/layout/hProcess7#1" loCatId="process" qsTypeId="urn:microsoft.com/office/officeart/2005/8/quickstyle/simple1" qsCatId="simple" csTypeId="urn:microsoft.com/office/officeart/2005/8/colors/accent1_2" csCatId="accent1" phldr="1"/>
      <dgm:spPr/>
      <dgm:t>
        <a:bodyPr/>
        <a:lstStyle/>
        <a:p>
          <a:endParaRPr lang="fr-FR"/>
        </a:p>
      </dgm:t>
    </dgm:pt>
    <dgm:pt modelId="{77612C4C-4AB7-4316-AC2E-8D6A1498C27A}">
      <dgm:prSet phldrT="[Texte]" custT="1"/>
      <dgm:spPr/>
      <dgm:t>
        <a:bodyPr/>
        <a:lstStyle/>
        <a:p>
          <a:r>
            <a:rPr lang="fr-FR" sz="2400" b="0" dirty="0">
              <a:solidFill>
                <a:schemeClr val="tx1"/>
              </a:solidFill>
            </a:rPr>
            <a:t>Tous les salariés n’ont pas vécu cette période exceptionnelle de la même manière</a:t>
          </a:r>
        </a:p>
      </dgm:t>
    </dgm:pt>
    <dgm:pt modelId="{4DF7826D-1BFC-4597-91D7-F21969D8CCFC}" type="parTrans" cxnId="{E7077D47-8577-43FF-BC06-BD1E8F81B4C7}">
      <dgm:prSet/>
      <dgm:spPr/>
      <dgm:t>
        <a:bodyPr/>
        <a:lstStyle/>
        <a:p>
          <a:endParaRPr lang="fr-FR"/>
        </a:p>
      </dgm:t>
    </dgm:pt>
    <dgm:pt modelId="{320D2B5A-E290-4498-9D2B-F29B01D8C4A6}" type="sibTrans" cxnId="{E7077D47-8577-43FF-BC06-BD1E8F81B4C7}">
      <dgm:prSet/>
      <dgm:spPr/>
      <dgm:t>
        <a:bodyPr/>
        <a:lstStyle/>
        <a:p>
          <a:endParaRPr lang="fr-FR"/>
        </a:p>
      </dgm:t>
    </dgm:pt>
    <dgm:pt modelId="{DC485E3A-B45F-4250-BC78-B1E82F428BF6}">
      <dgm:prSet phldrT="[Texte]" phldr="1"/>
      <dgm:spPr>
        <a:solidFill>
          <a:schemeClr val="bg1"/>
        </a:solidFill>
        <a:ln>
          <a:solidFill>
            <a:schemeClr val="accent6">
              <a:lumMod val="75000"/>
            </a:schemeClr>
          </a:solidFill>
        </a:ln>
      </dgm:spPr>
      <dgm:t>
        <a:bodyPr/>
        <a:lstStyle/>
        <a:p>
          <a:endParaRPr lang="fr-FR" dirty="0"/>
        </a:p>
      </dgm:t>
    </dgm:pt>
    <dgm:pt modelId="{A3DCCD15-5FF2-4D69-80BE-59140BA84C9C}" type="parTrans" cxnId="{F04144FB-AD9C-4EBD-B5B3-BEA52A73729F}">
      <dgm:prSet/>
      <dgm:spPr/>
      <dgm:t>
        <a:bodyPr/>
        <a:lstStyle/>
        <a:p>
          <a:endParaRPr lang="fr-FR"/>
        </a:p>
      </dgm:t>
    </dgm:pt>
    <dgm:pt modelId="{F7606506-C8BF-462C-88A5-733F2B3320A9}" type="sibTrans" cxnId="{F04144FB-AD9C-4EBD-B5B3-BEA52A73729F}">
      <dgm:prSet/>
      <dgm:spPr/>
      <dgm:t>
        <a:bodyPr/>
        <a:lstStyle/>
        <a:p>
          <a:endParaRPr lang="fr-FR"/>
        </a:p>
      </dgm:t>
    </dgm:pt>
    <dgm:pt modelId="{A11A7A89-5867-4648-988E-F2392CFE280A}">
      <dgm:prSet phldrT="[Texte]" custT="1"/>
      <dgm:spPr/>
      <dgm:t>
        <a:bodyPr/>
        <a:lstStyle/>
        <a:p>
          <a:r>
            <a:rPr lang="fr-FR" sz="2400" dirty="0">
              <a:solidFill>
                <a:schemeClr val="tx1"/>
              </a:solidFill>
            </a:rPr>
            <a:t>Il est ainsi important de tenir compte de cette diversité et de permettre un accueil individualisé</a:t>
          </a:r>
        </a:p>
      </dgm:t>
    </dgm:pt>
    <dgm:pt modelId="{328F94BB-57F6-4165-B8BE-D8A40C1BCBE7}" type="parTrans" cxnId="{C0A92EAC-8389-45F7-B616-8332385B3C86}">
      <dgm:prSet/>
      <dgm:spPr/>
      <dgm:t>
        <a:bodyPr/>
        <a:lstStyle/>
        <a:p>
          <a:endParaRPr lang="fr-FR"/>
        </a:p>
      </dgm:t>
    </dgm:pt>
    <dgm:pt modelId="{447A572F-66D4-42F7-924D-5F15B22D087F}" type="sibTrans" cxnId="{C0A92EAC-8389-45F7-B616-8332385B3C86}">
      <dgm:prSet/>
      <dgm:spPr/>
      <dgm:t>
        <a:bodyPr/>
        <a:lstStyle/>
        <a:p>
          <a:endParaRPr lang="fr-FR"/>
        </a:p>
      </dgm:t>
    </dgm:pt>
    <dgm:pt modelId="{8D5D1D85-7D81-4255-A695-7EE8A37A5A55}">
      <dgm:prSet phldrT="[Texte]" phldr="1"/>
      <dgm:spPr>
        <a:solidFill>
          <a:schemeClr val="bg1"/>
        </a:solidFill>
        <a:ln>
          <a:solidFill>
            <a:schemeClr val="accent6">
              <a:lumMod val="75000"/>
            </a:schemeClr>
          </a:solidFill>
        </a:ln>
      </dgm:spPr>
      <dgm:t>
        <a:bodyPr/>
        <a:lstStyle/>
        <a:p>
          <a:endParaRPr lang="fr-FR" dirty="0"/>
        </a:p>
      </dgm:t>
    </dgm:pt>
    <dgm:pt modelId="{C4D7A03C-C103-4BC6-A496-424C294CFF60}" type="parTrans" cxnId="{37B06890-0B59-4423-889C-A02547195867}">
      <dgm:prSet/>
      <dgm:spPr/>
      <dgm:t>
        <a:bodyPr/>
        <a:lstStyle/>
        <a:p>
          <a:endParaRPr lang="fr-FR"/>
        </a:p>
      </dgm:t>
    </dgm:pt>
    <dgm:pt modelId="{FA9B0A6A-B04A-4A9E-9AE9-CDD874BDB876}" type="sibTrans" cxnId="{37B06890-0B59-4423-889C-A02547195867}">
      <dgm:prSet/>
      <dgm:spPr/>
      <dgm:t>
        <a:bodyPr/>
        <a:lstStyle/>
        <a:p>
          <a:endParaRPr lang="fr-FR"/>
        </a:p>
      </dgm:t>
    </dgm:pt>
    <dgm:pt modelId="{8C865930-65C6-4AE4-87FA-F869C9C21796}">
      <dgm:prSet phldrT="[Texte]"/>
      <dgm:spPr>
        <a:solidFill>
          <a:schemeClr val="bg1"/>
        </a:solidFill>
        <a:ln>
          <a:solidFill>
            <a:schemeClr val="accent6">
              <a:lumMod val="75000"/>
            </a:schemeClr>
          </a:solidFill>
        </a:ln>
      </dgm:spPr>
      <dgm:t>
        <a:bodyPr/>
        <a:lstStyle/>
        <a:p>
          <a:r>
            <a:rPr lang="fr-FR" dirty="0">
              <a:solidFill>
                <a:schemeClr val="tx1"/>
              </a:solidFill>
            </a:rPr>
            <a:t>But : formaliser le retour et repérer des situations individuelles compliquées, pour proposer éventuellement une prise en charge personnalisée</a:t>
          </a:r>
        </a:p>
      </dgm:t>
    </dgm:pt>
    <dgm:pt modelId="{C2683045-C16B-4B45-88BE-F5C4306FE523}" type="parTrans" cxnId="{D0277E1F-2091-4123-9DA5-C1635F22FA4F}">
      <dgm:prSet/>
      <dgm:spPr/>
      <dgm:t>
        <a:bodyPr/>
        <a:lstStyle/>
        <a:p>
          <a:endParaRPr lang="fr-FR"/>
        </a:p>
      </dgm:t>
    </dgm:pt>
    <dgm:pt modelId="{865A4DAF-6342-4912-B405-F18D5D16AD2D}" type="sibTrans" cxnId="{D0277E1F-2091-4123-9DA5-C1635F22FA4F}">
      <dgm:prSet/>
      <dgm:spPr/>
      <dgm:t>
        <a:bodyPr/>
        <a:lstStyle/>
        <a:p>
          <a:endParaRPr lang="fr-FR"/>
        </a:p>
      </dgm:t>
    </dgm:pt>
    <dgm:pt modelId="{7288C679-577F-437A-9ADE-08E2066076AA}">
      <dgm:prSet phldrT="[Texte]" phldr="1"/>
      <dgm:spPr>
        <a:solidFill>
          <a:schemeClr val="bg1"/>
        </a:solidFill>
        <a:ln>
          <a:solidFill>
            <a:schemeClr val="accent6">
              <a:lumMod val="75000"/>
            </a:schemeClr>
          </a:solidFill>
        </a:ln>
      </dgm:spPr>
      <dgm:t>
        <a:bodyPr/>
        <a:lstStyle/>
        <a:p>
          <a:endParaRPr lang="fr-FR" b="1" dirty="0">
            <a:solidFill>
              <a:schemeClr val="tx1"/>
            </a:solidFill>
          </a:endParaRPr>
        </a:p>
      </dgm:t>
    </dgm:pt>
    <dgm:pt modelId="{E757ABA1-9927-4F44-8A19-CE12AC608C01}" type="sibTrans" cxnId="{F906F01B-F956-40FD-BB4C-3E2E49BE4614}">
      <dgm:prSet/>
      <dgm:spPr/>
      <dgm:t>
        <a:bodyPr/>
        <a:lstStyle/>
        <a:p>
          <a:endParaRPr lang="fr-FR"/>
        </a:p>
      </dgm:t>
    </dgm:pt>
    <dgm:pt modelId="{E7F29545-8F5E-4E50-971F-41C150243CD5}" type="parTrans" cxnId="{F906F01B-F956-40FD-BB4C-3E2E49BE4614}">
      <dgm:prSet/>
      <dgm:spPr/>
      <dgm:t>
        <a:bodyPr/>
        <a:lstStyle/>
        <a:p>
          <a:endParaRPr lang="fr-FR"/>
        </a:p>
      </dgm:t>
    </dgm:pt>
    <dgm:pt modelId="{55778E92-70B6-499A-9A5F-F497F353F6D2}" type="pres">
      <dgm:prSet presAssocID="{4752743E-3B81-4485-988E-DD85A6EE49BE}" presName="Name0" presStyleCnt="0">
        <dgm:presLayoutVars>
          <dgm:dir/>
          <dgm:animLvl val="lvl"/>
          <dgm:resizeHandles val="exact"/>
        </dgm:presLayoutVars>
      </dgm:prSet>
      <dgm:spPr/>
    </dgm:pt>
    <dgm:pt modelId="{E9A2DD80-1E6C-4BC3-B446-5C0D3099F98E}" type="pres">
      <dgm:prSet presAssocID="{7288C679-577F-437A-9ADE-08E2066076AA}" presName="compositeNode" presStyleCnt="0">
        <dgm:presLayoutVars>
          <dgm:bulletEnabled val="1"/>
        </dgm:presLayoutVars>
      </dgm:prSet>
      <dgm:spPr/>
    </dgm:pt>
    <dgm:pt modelId="{BDE7C1B0-4C65-466B-97F8-F00823F137C5}" type="pres">
      <dgm:prSet presAssocID="{7288C679-577F-437A-9ADE-08E2066076AA}" presName="bgRect" presStyleLbl="node1" presStyleIdx="0" presStyleCnt="3" custLinFactNeighborX="-9362" custLinFactNeighborY="2690"/>
      <dgm:spPr/>
    </dgm:pt>
    <dgm:pt modelId="{1BEF2043-20A7-4706-952F-CC23442BA977}" type="pres">
      <dgm:prSet presAssocID="{7288C679-577F-437A-9ADE-08E2066076AA}" presName="parentNode" presStyleLbl="node1" presStyleIdx="0" presStyleCnt="3">
        <dgm:presLayoutVars>
          <dgm:chMax val="0"/>
          <dgm:bulletEnabled val="1"/>
        </dgm:presLayoutVars>
      </dgm:prSet>
      <dgm:spPr/>
    </dgm:pt>
    <dgm:pt modelId="{D51F37EC-C2DC-418C-9F21-EDA5A9171FFA}" type="pres">
      <dgm:prSet presAssocID="{7288C679-577F-437A-9ADE-08E2066076AA}" presName="childNode" presStyleLbl="node1" presStyleIdx="0" presStyleCnt="3">
        <dgm:presLayoutVars>
          <dgm:bulletEnabled val="1"/>
        </dgm:presLayoutVars>
      </dgm:prSet>
      <dgm:spPr/>
    </dgm:pt>
    <dgm:pt modelId="{30DE30A8-740A-440C-A2F0-D836D0634D5B}" type="pres">
      <dgm:prSet presAssocID="{E757ABA1-9927-4F44-8A19-CE12AC608C01}" presName="hSp" presStyleCnt="0"/>
      <dgm:spPr/>
    </dgm:pt>
    <dgm:pt modelId="{4592B1CD-94B1-4DD8-9709-26C6194A4105}" type="pres">
      <dgm:prSet presAssocID="{E757ABA1-9927-4F44-8A19-CE12AC608C01}" presName="vProcSp" presStyleCnt="0"/>
      <dgm:spPr/>
    </dgm:pt>
    <dgm:pt modelId="{C53C93BF-2129-43BB-8081-136125841529}" type="pres">
      <dgm:prSet presAssocID="{E757ABA1-9927-4F44-8A19-CE12AC608C01}" presName="vSp1" presStyleCnt="0"/>
      <dgm:spPr/>
    </dgm:pt>
    <dgm:pt modelId="{1F690F8E-E35A-4A3A-8576-8B52CB95314E}" type="pres">
      <dgm:prSet presAssocID="{E757ABA1-9927-4F44-8A19-CE12AC608C01}" presName="simulatedConn" presStyleLbl="solidFgAcc1" presStyleIdx="0" presStyleCnt="2"/>
      <dgm:spPr/>
    </dgm:pt>
    <dgm:pt modelId="{D2162D4B-8676-4079-AC53-499F15146B12}" type="pres">
      <dgm:prSet presAssocID="{E757ABA1-9927-4F44-8A19-CE12AC608C01}" presName="vSp2" presStyleCnt="0"/>
      <dgm:spPr/>
    </dgm:pt>
    <dgm:pt modelId="{4BFB7404-1239-46DD-BC67-CD64E8079EF2}" type="pres">
      <dgm:prSet presAssocID="{E757ABA1-9927-4F44-8A19-CE12AC608C01}" presName="sibTrans" presStyleCnt="0"/>
      <dgm:spPr/>
    </dgm:pt>
    <dgm:pt modelId="{508A03A1-6838-4F33-A16B-FC0ED59DC587}" type="pres">
      <dgm:prSet presAssocID="{DC485E3A-B45F-4250-BC78-B1E82F428BF6}" presName="compositeNode" presStyleCnt="0">
        <dgm:presLayoutVars>
          <dgm:bulletEnabled val="1"/>
        </dgm:presLayoutVars>
      </dgm:prSet>
      <dgm:spPr/>
    </dgm:pt>
    <dgm:pt modelId="{B4F0C172-FBD8-4252-97D8-EF6EBB0E0FB4}" type="pres">
      <dgm:prSet presAssocID="{DC485E3A-B45F-4250-BC78-B1E82F428BF6}" presName="bgRect" presStyleLbl="node1" presStyleIdx="1" presStyleCnt="3"/>
      <dgm:spPr/>
    </dgm:pt>
    <dgm:pt modelId="{624C7BF5-83E1-4048-9394-3B8542EB53E3}" type="pres">
      <dgm:prSet presAssocID="{DC485E3A-B45F-4250-BC78-B1E82F428BF6}" presName="parentNode" presStyleLbl="node1" presStyleIdx="1" presStyleCnt="3">
        <dgm:presLayoutVars>
          <dgm:chMax val="0"/>
          <dgm:bulletEnabled val="1"/>
        </dgm:presLayoutVars>
      </dgm:prSet>
      <dgm:spPr/>
    </dgm:pt>
    <dgm:pt modelId="{882D60F0-6C24-484C-801D-07D3C7229A0E}" type="pres">
      <dgm:prSet presAssocID="{DC485E3A-B45F-4250-BC78-B1E82F428BF6}" presName="childNode" presStyleLbl="node1" presStyleIdx="1" presStyleCnt="3">
        <dgm:presLayoutVars>
          <dgm:bulletEnabled val="1"/>
        </dgm:presLayoutVars>
      </dgm:prSet>
      <dgm:spPr/>
    </dgm:pt>
    <dgm:pt modelId="{1D3919CA-9944-44C5-BBC1-5DA144FFF77A}" type="pres">
      <dgm:prSet presAssocID="{F7606506-C8BF-462C-88A5-733F2B3320A9}" presName="hSp" presStyleCnt="0"/>
      <dgm:spPr/>
    </dgm:pt>
    <dgm:pt modelId="{2C52D325-0444-4934-A42D-1C5013576C7C}" type="pres">
      <dgm:prSet presAssocID="{F7606506-C8BF-462C-88A5-733F2B3320A9}" presName="vProcSp" presStyleCnt="0"/>
      <dgm:spPr/>
    </dgm:pt>
    <dgm:pt modelId="{862FA4BE-1313-4CC3-9E80-4C128846DFD6}" type="pres">
      <dgm:prSet presAssocID="{F7606506-C8BF-462C-88A5-733F2B3320A9}" presName="vSp1" presStyleCnt="0"/>
      <dgm:spPr/>
    </dgm:pt>
    <dgm:pt modelId="{6BD4FF09-3F6E-4090-9030-A0D4D89AC78E}" type="pres">
      <dgm:prSet presAssocID="{F7606506-C8BF-462C-88A5-733F2B3320A9}" presName="simulatedConn" presStyleLbl="solidFgAcc1" presStyleIdx="1" presStyleCnt="2"/>
      <dgm:spPr/>
    </dgm:pt>
    <dgm:pt modelId="{7C7F4E07-7BA4-49A0-966B-0E95AABA93F2}" type="pres">
      <dgm:prSet presAssocID="{F7606506-C8BF-462C-88A5-733F2B3320A9}" presName="vSp2" presStyleCnt="0"/>
      <dgm:spPr/>
    </dgm:pt>
    <dgm:pt modelId="{EAA4F7A3-3CD6-4B92-ABAF-516BA7416A8A}" type="pres">
      <dgm:prSet presAssocID="{F7606506-C8BF-462C-88A5-733F2B3320A9}" presName="sibTrans" presStyleCnt="0"/>
      <dgm:spPr/>
    </dgm:pt>
    <dgm:pt modelId="{55EF7762-6BA1-4C28-BF34-6AB912369065}" type="pres">
      <dgm:prSet presAssocID="{8D5D1D85-7D81-4255-A695-7EE8A37A5A55}" presName="compositeNode" presStyleCnt="0">
        <dgm:presLayoutVars>
          <dgm:bulletEnabled val="1"/>
        </dgm:presLayoutVars>
      </dgm:prSet>
      <dgm:spPr/>
    </dgm:pt>
    <dgm:pt modelId="{9FC3B31E-D17F-479C-BD5D-A146C0EF778B}" type="pres">
      <dgm:prSet presAssocID="{8D5D1D85-7D81-4255-A695-7EE8A37A5A55}" presName="bgRect" presStyleLbl="node1" presStyleIdx="2" presStyleCnt="3"/>
      <dgm:spPr/>
    </dgm:pt>
    <dgm:pt modelId="{A98C2537-7153-4B77-8B75-738993077D9A}" type="pres">
      <dgm:prSet presAssocID="{8D5D1D85-7D81-4255-A695-7EE8A37A5A55}" presName="parentNode" presStyleLbl="node1" presStyleIdx="2" presStyleCnt="3">
        <dgm:presLayoutVars>
          <dgm:chMax val="0"/>
          <dgm:bulletEnabled val="1"/>
        </dgm:presLayoutVars>
      </dgm:prSet>
      <dgm:spPr/>
    </dgm:pt>
    <dgm:pt modelId="{896CE0D5-1533-4BDB-8893-11FFFC21B9BF}" type="pres">
      <dgm:prSet presAssocID="{8D5D1D85-7D81-4255-A695-7EE8A37A5A55}" presName="childNode" presStyleLbl="node1" presStyleIdx="2" presStyleCnt="3">
        <dgm:presLayoutVars>
          <dgm:bulletEnabled val="1"/>
        </dgm:presLayoutVars>
      </dgm:prSet>
      <dgm:spPr/>
    </dgm:pt>
  </dgm:ptLst>
  <dgm:cxnLst>
    <dgm:cxn modelId="{8ABB5315-2BE0-4325-B99E-627E9F6300C4}" type="presOf" srcId="{DC485E3A-B45F-4250-BC78-B1E82F428BF6}" destId="{B4F0C172-FBD8-4252-97D8-EF6EBB0E0FB4}" srcOrd="0" destOrd="0" presId="urn:microsoft.com/office/officeart/2005/8/layout/hProcess7#1"/>
    <dgm:cxn modelId="{F906F01B-F956-40FD-BB4C-3E2E49BE4614}" srcId="{4752743E-3B81-4485-988E-DD85A6EE49BE}" destId="{7288C679-577F-437A-9ADE-08E2066076AA}" srcOrd="0" destOrd="0" parTransId="{E7F29545-8F5E-4E50-971F-41C150243CD5}" sibTransId="{E757ABA1-9927-4F44-8A19-CE12AC608C01}"/>
    <dgm:cxn modelId="{D0277E1F-2091-4123-9DA5-C1635F22FA4F}" srcId="{8D5D1D85-7D81-4255-A695-7EE8A37A5A55}" destId="{8C865930-65C6-4AE4-87FA-F869C9C21796}" srcOrd="0" destOrd="0" parTransId="{C2683045-C16B-4B45-88BE-F5C4306FE523}" sibTransId="{865A4DAF-6342-4912-B405-F18D5D16AD2D}"/>
    <dgm:cxn modelId="{ED31E12B-8184-4AAD-89FA-91BCBCA9CA78}" type="presOf" srcId="{8D5D1D85-7D81-4255-A695-7EE8A37A5A55}" destId="{A98C2537-7153-4B77-8B75-738993077D9A}" srcOrd="1" destOrd="0" presId="urn:microsoft.com/office/officeart/2005/8/layout/hProcess7#1"/>
    <dgm:cxn modelId="{D5DDEA2D-E4A4-4AF7-9075-D462CFF2D0F9}" type="presOf" srcId="{77612C4C-4AB7-4316-AC2E-8D6A1498C27A}" destId="{D51F37EC-C2DC-418C-9F21-EDA5A9171FFA}" srcOrd="0" destOrd="0" presId="urn:microsoft.com/office/officeart/2005/8/layout/hProcess7#1"/>
    <dgm:cxn modelId="{3DB07A2E-DD77-489A-8615-336A6BB39B33}" type="presOf" srcId="{DC485E3A-B45F-4250-BC78-B1E82F428BF6}" destId="{624C7BF5-83E1-4048-9394-3B8542EB53E3}" srcOrd="1" destOrd="0" presId="urn:microsoft.com/office/officeart/2005/8/layout/hProcess7#1"/>
    <dgm:cxn modelId="{50C49C32-6FE5-40D7-8D0F-16EF99CDFF44}" type="presOf" srcId="{7288C679-577F-437A-9ADE-08E2066076AA}" destId="{1BEF2043-20A7-4706-952F-CC23442BA977}" srcOrd="1" destOrd="0" presId="urn:microsoft.com/office/officeart/2005/8/layout/hProcess7#1"/>
    <dgm:cxn modelId="{F1064737-EE47-421E-85C1-C5769AB1E485}" type="presOf" srcId="{A11A7A89-5867-4648-988E-F2392CFE280A}" destId="{882D60F0-6C24-484C-801D-07D3C7229A0E}" srcOrd="0" destOrd="0" presId="urn:microsoft.com/office/officeart/2005/8/layout/hProcess7#1"/>
    <dgm:cxn modelId="{BE9B2445-D0BF-4F46-B97D-DB92E6F6F1CC}" type="presOf" srcId="{7288C679-577F-437A-9ADE-08E2066076AA}" destId="{BDE7C1B0-4C65-466B-97F8-F00823F137C5}" srcOrd="0" destOrd="0" presId="urn:microsoft.com/office/officeart/2005/8/layout/hProcess7#1"/>
    <dgm:cxn modelId="{E7077D47-8577-43FF-BC06-BD1E8F81B4C7}" srcId="{7288C679-577F-437A-9ADE-08E2066076AA}" destId="{77612C4C-4AB7-4316-AC2E-8D6A1498C27A}" srcOrd="0" destOrd="0" parTransId="{4DF7826D-1BFC-4597-91D7-F21969D8CCFC}" sibTransId="{320D2B5A-E290-4498-9D2B-F29B01D8C4A6}"/>
    <dgm:cxn modelId="{37B06890-0B59-4423-889C-A02547195867}" srcId="{4752743E-3B81-4485-988E-DD85A6EE49BE}" destId="{8D5D1D85-7D81-4255-A695-7EE8A37A5A55}" srcOrd="2" destOrd="0" parTransId="{C4D7A03C-C103-4BC6-A496-424C294CFF60}" sibTransId="{FA9B0A6A-B04A-4A9E-9AE9-CDD874BDB876}"/>
    <dgm:cxn modelId="{C0A92EAC-8389-45F7-B616-8332385B3C86}" srcId="{DC485E3A-B45F-4250-BC78-B1E82F428BF6}" destId="{A11A7A89-5867-4648-988E-F2392CFE280A}" srcOrd="0" destOrd="0" parTransId="{328F94BB-57F6-4165-B8BE-D8A40C1BCBE7}" sibTransId="{447A572F-66D4-42F7-924D-5F15B22D087F}"/>
    <dgm:cxn modelId="{1D8202F0-1E38-488E-B92C-A24F7607E853}" type="presOf" srcId="{4752743E-3B81-4485-988E-DD85A6EE49BE}" destId="{55778E92-70B6-499A-9A5F-F497F353F6D2}" srcOrd="0" destOrd="0" presId="urn:microsoft.com/office/officeart/2005/8/layout/hProcess7#1"/>
    <dgm:cxn modelId="{09D7C7F7-E55C-4771-BB7F-610A1261709E}" type="presOf" srcId="{8D5D1D85-7D81-4255-A695-7EE8A37A5A55}" destId="{9FC3B31E-D17F-479C-BD5D-A146C0EF778B}" srcOrd="0" destOrd="0" presId="urn:microsoft.com/office/officeart/2005/8/layout/hProcess7#1"/>
    <dgm:cxn modelId="{0A666BFA-4991-4322-80D5-66CF74CBED9B}" type="presOf" srcId="{8C865930-65C6-4AE4-87FA-F869C9C21796}" destId="{896CE0D5-1533-4BDB-8893-11FFFC21B9BF}" srcOrd="0" destOrd="0" presId="urn:microsoft.com/office/officeart/2005/8/layout/hProcess7#1"/>
    <dgm:cxn modelId="{F04144FB-AD9C-4EBD-B5B3-BEA52A73729F}" srcId="{4752743E-3B81-4485-988E-DD85A6EE49BE}" destId="{DC485E3A-B45F-4250-BC78-B1E82F428BF6}" srcOrd="1" destOrd="0" parTransId="{A3DCCD15-5FF2-4D69-80BE-59140BA84C9C}" sibTransId="{F7606506-C8BF-462C-88A5-733F2B3320A9}"/>
    <dgm:cxn modelId="{35C6F494-6B54-4616-AC5E-6C9C22368A67}" type="presParOf" srcId="{55778E92-70B6-499A-9A5F-F497F353F6D2}" destId="{E9A2DD80-1E6C-4BC3-B446-5C0D3099F98E}" srcOrd="0" destOrd="0" presId="urn:microsoft.com/office/officeart/2005/8/layout/hProcess7#1"/>
    <dgm:cxn modelId="{8A68C355-86F3-4286-9256-76219A3DB602}" type="presParOf" srcId="{E9A2DD80-1E6C-4BC3-B446-5C0D3099F98E}" destId="{BDE7C1B0-4C65-466B-97F8-F00823F137C5}" srcOrd="0" destOrd="0" presId="urn:microsoft.com/office/officeart/2005/8/layout/hProcess7#1"/>
    <dgm:cxn modelId="{7C90D86A-14F3-465C-B29C-2D8534BF16EB}" type="presParOf" srcId="{E9A2DD80-1E6C-4BC3-B446-5C0D3099F98E}" destId="{1BEF2043-20A7-4706-952F-CC23442BA977}" srcOrd="1" destOrd="0" presId="urn:microsoft.com/office/officeart/2005/8/layout/hProcess7#1"/>
    <dgm:cxn modelId="{5A090DE0-294F-4D7F-ACD2-A028890E893B}" type="presParOf" srcId="{E9A2DD80-1E6C-4BC3-B446-5C0D3099F98E}" destId="{D51F37EC-C2DC-418C-9F21-EDA5A9171FFA}" srcOrd="2" destOrd="0" presId="urn:microsoft.com/office/officeart/2005/8/layout/hProcess7#1"/>
    <dgm:cxn modelId="{DCEAA931-4A9D-45DB-8D85-DD48EA445025}" type="presParOf" srcId="{55778E92-70B6-499A-9A5F-F497F353F6D2}" destId="{30DE30A8-740A-440C-A2F0-D836D0634D5B}" srcOrd="1" destOrd="0" presId="urn:microsoft.com/office/officeart/2005/8/layout/hProcess7#1"/>
    <dgm:cxn modelId="{62EB7A1F-EDF2-4EC1-9EFD-38101B3C65F2}" type="presParOf" srcId="{55778E92-70B6-499A-9A5F-F497F353F6D2}" destId="{4592B1CD-94B1-4DD8-9709-26C6194A4105}" srcOrd="2" destOrd="0" presId="urn:microsoft.com/office/officeart/2005/8/layout/hProcess7#1"/>
    <dgm:cxn modelId="{37F8813A-6E68-453A-8A98-F7EC033C79D3}" type="presParOf" srcId="{4592B1CD-94B1-4DD8-9709-26C6194A4105}" destId="{C53C93BF-2129-43BB-8081-136125841529}" srcOrd="0" destOrd="0" presId="urn:microsoft.com/office/officeart/2005/8/layout/hProcess7#1"/>
    <dgm:cxn modelId="{0D989684-A065-4253-A754-D1E83BAF37DA}" type="presParOf" srcId="{4592B1CD-94B1-4DD8-9709-26C6194A4105}" destId="{1F690F8E-E35A-4A3A-8576-8B52CB95314E}" srcOrd="1" destOrd="0" presId="urn:microsoft.com/office/officeart/2005/8/layout/hProcess7#1"/>
    <dgm:cxn modelId="{4C08BE3F-E0D0-4F76-9853-3C8FFC00E40C}" type="presParOf" srcId="{4592B1CD-94B1-4DD8-9709-26C6194A4105}" destId="{D2162D4B-8676-4079-AC53-499F15146B12}" srcOrd="2" destOrd="0" presId="urn:microsoft.com/office/officeart/2005/8/layout/hProcess7#1"/>
    <dgm:cxn modelId="{E66057D7-1E5E-46BC-8F0E-161331262510}" type="presParOf" srcId="{55778E92-70B6-499A-9A5F-F497F353F6D2}" destId="{4BFB7404-1239-46DD-BC67-CD64E8079EF2}" srcOrd="3" destOrd="0" presId="urn:microsoft.com/office/officeart/2005/8/layout/hProcess7#1"/>
    <dgm:cxn modelId="{9C29D318-0351-4600-A53A-B6135E24F2D2}" type="presParOf" srcId="{55778E92-70B6-499A-9A5F-F497F353F6D2}" destId="{508A03A1-6838-4F33-A16B-FC0ED59DC587}" srcOrd="4" destOrd="0" presId="urn:microsoft.com/office/officeart/2005/8/layout/hProcess7#1"/>
    <dgm:cxn modelId="{65A638D6-2611-4A16-B7C9-575A29409087}" type="presParOf" srcId="{508A03A1-6838-4F33-A16B-FC0ED59DC587}" destId="{B4F0C172-FBD8-4252-97D8-EF6EBB0E0FB4}" srcOrd="0" destOrd="0" presId="urn:microsoft.com/office/officeart/2005/8/layout/hProcess7#1"/>
    <dgm:cxn modelId="{2B20DAB3-4DD6-43A9-9EB3-18E97CB23702}" type="presParOf" srcId="{508A03A1-6838-4F33-A16B-FC0ED59DC587}" destId="{624C7BF5-83E1-4048-9394-3B8542EB53E3}" srcOrd="1" destOrd="0" presId="urn:microsoft.com/office/officeart/2005/8/layout/hProcess7#1"/>
    <dgm:cxn modelId="{C876E070-A350-4EC4-97E3-6BAED8732D47}" type="presParOf" srcId="{508A03A1-6838-4F33-A16B-FC0ED59DC587}" destId="{882D60F0-6C24-484C-801D-07D3C7229A0E}" srcOrd="2" destOrd="0" presId="urn:microsoft.com/office/officeart/2005/8/layout/hProcess7#1"/>
    <dgm:cxn modelId="{E796A047-4788-4C1B-BECE-3D9F2978F5EE}" type="presParOf" srcId="{55778E92-70B6-499A-9A5F-F497F353F6D2}" destId="{1D3919CA-9944-44C5-BBC1-5DA144FFF77A}" srcOrd="5" destOrd="0" presId="urn:microsoft.com/office/officeart/2005/8/layout/hProcess7#1"/>
    <dgm:cxn modelId="{F290E6B7-13F8-4C44-B500-110A503000DC}" type="presParOf" srcId="{55778E92-70B6-499A-9A5F-F497F353F6D2}" destId="{2C52D325-0444-4934-A42D-1C5013576C7C}" srcOrd="6" destOrd="0" presId="urn:microsoft.com/office/officeart/2005/8/layout/hProcess7#1"/>
    <dgm:cxn modelId="{7DABE4B5-F995-4A11-ADF1-69F68BF03A73}" type="presParOf" srcId="{2C52D325-0444-4934-A42D-1C5013576C7C}" destId="{862FA4BE-1313-4CC3-9E80-4C128846DFD6}" srcOrd="0" destOrd="0" presId="urn:microsoft.com/office/officeart/2005/8/layout/hProcess7#1"/>
    <dgm:cxn modelId="{2F57F6F1-7FCF-4832-9243-24B46FCF6C64}" type="presParOf" srcId="{2C52D325-0444-4934-A42D-1C5013576C7C}" destId="{6BD4FF09-3F6E-4090-9030-A0D4D89AC78E}" srcOrd="1" destOrd="0" presId="urn:microsoft.com/office/officeart/2005/8/layout/hProcess7#1"/>
    <dgm:cxn modelId="{32685E45-CEA9-4EF9-9892-D4563F8B82D0}" type="presParOf" srcId="{2C52D325-0444-4934-A42D-1C5013576C7C}" destId="{7C7F4E07-7BA4-49A0-966B-0E95AABA93F2}" srcOrd="2" destOrd="0" presId="urn:microsoft.com/office/officeart/2005/8/layout/hProcess7#1"/>
    <dgm:cxn modelId="{7FC30AF3-204F-4C41-BC10-74AA43ACFE02}" type="presParOf" srcId="{55778E92-70B6-499A-9A5F-F497F353F6D2}" destId="{EAA4F7A3-3CD6-4B92-ABAF-516BA7416A8A}" srcOrd="7" destOrd="0" presId="urn:microsoft.com/office/officeart/2005/8/layout/hProcess7#1"/>
    <dgm:cxn modelId="{21679D66-4C2F-4610-AC1E-9FAE59EE520C}" type="presParOf" srcId="{55778E92-70B6-499A-9A5F-F497F353F6D2}" destId="{55EF7762-6BA1-4C28-BF34-6AB912369065}" srcOrd="8" destOrd="0" presId="urn:microsoft.com/office/officeart/2005/8/layout/hProcess7#1"/>
    <dgm:cxn modelId="{390F36C2-5ACC-474A-88BC-D0A5E6D4602E}" type="presParOf" srcId="{55EF7762-6BA1-4C28-BF34-6AB912369065}" destId="{9FC3B31E-D17F-479C-BD5D-A146C0EF778B}" srcOrd="0" destOrd="0" presId="urn:microsoft.com/office/officeart/2005/8/layout/hProcess7#1"/>
    <dgm:cxn modelId="{99ABF1C9-CDDA-40EE-B4F9-972AFE2373B7}" type="presParOf" srcId="{55EF7762-6BA1-4C28-BF34-6AB912369065}" destId="{A98C2537-7153-4B77-8B75-738993077D9A}" srcOrd="1" destOrd="0" presId="urn:microsoft.com/office/officeart/2005/8/layout/hProcess7#1"/>
    <dgm:cxn modelId="{DA8C3918-7895-4661-A07E-F64F1D3CB32E}" type="presParOf" srcId="{55EF7762-6BA1-4C28-BF34-6AB912369065}" destId="{896CE0D5-1533-4BDB-8893-11FFFC21B9BF}" srcOrd="2" destOrd="0" presId="urn:microsoft.com/office/officeart/2005/8/layout/hProcess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E61779-DA65-4263-822A-01555C056737}" type="doc">
      <dgm:prSet loTypeId="urn:microsoft.com/office/officeart/2005/8/layout/process1" loCatId="process" qsTypeId="urn:microsoft.com/office/officeart/2005/8/quickstyle/simple1" qsCatId="simple" csTypeId="urn:microsoft.com/office/officeart/2005/8/colors/accent1_2" csCatId="accent1" phldr="1"/>
      <dgm:spPr/>
    </dgm:pt>
    <dgm:pt modelId="{C6031918-FBCE-4947-9B22-16D978EC41A6}">
      <dgm:prSet phldrT="[Texte]" custT="1"/>
      <dgm:spPr>
        <a:solidFill>
          <a:schemeClr val="bg1"/>
        </a:solidFill>
        <a:ln>
          <a:solidFill>
            <a:schemeClr val="accent6">
              <a:lumMod val="75000"/>
            </a:schemeClr>
          </a:solidFill>
        </a:ln>
      </dgm:spPr>
      <dgm:t>
        <a:bodyPr/>
        <a:lstStyle/>
        <a:p>
          <a:r>
            <a:rPr lang="fr-FR" sz="2000" dirty="0">
              <a:solidFill>
                <a:schemeClr val="tx1"/>
              </a:solidFill>
            </a:rPr>
            <a:t>Intérêt : tirer les enseignements de la façon dont l’E et les collectifs de travail ont fonctionner, de valoriser et conserver ce qui à marcher, pointer les difficultés éprouvées par les salariés</a:t>
          </a:r>
        </a:p>
      </dgm:t>
    </dgm:pt>
    <dgm:pt modelId="{A98C1E30-0D54-4D8B-A939-14C87E9FC724}" type="parTrans" cxnId="{A662E83A-BC07-4AEA-B114-04361E690E8A}">
      <dgm:prSet/>
      <dgm:spPr/>
      <dgm:t>
        <a:bodyPr/>
        <a:lstStyle/>
        <a:p>
          <a:endParaRPr lang="fr-FR"/>
        </a:p>
      </dgm:t>
    </dgm:pt>
    <dgm:pt modelId="{E8104B86-E2D6-4C7B-9EE8-858EDE56E27D}" type="sibTrans" cxnId="{A662E83A-BC07-4AEA-B114-04361E690E8A}">
      <dgm:prSet/>
      <dgm:spPr/>
      <dgm:t>
        <a:bodyPr/>
        <a:lstStyle/>
        <a:p>
          <a:endParaRPr lang="fr-FR"/>
        </a:p>
      </dgm:t>
    </dgm:pt>
    <dgm:pt modelId="{8FA79CD1-0DEA-4F53-9055-B7D4582850D8}">
      <dgm:prSet phldrT="[Texte]"/>
      <dgm:spPr>
        <a:solidFill>
          <a:schemeClr val="bg1"/>
        </a:solidFill>
        <a:ln>
          <a:solidFill>
            <a:schemeClr val="accent6">
              <a:lumMod val="75000"/>
            </a:schemeClr>
          </a:solidFill>
        </a:ln>
      </dgm:spPr>
      <dgm:t>
        <a:bodyPr/>
        <a:lstStyle/>
        <a:p>
          <a:r>
            <a:rPr lang="fr-FR" dirty="0">
              <a:solidFill>
                <a:schemeClr val="tx1"/>
              </a:solidFill>
            </a:rPr>
            <a:t>But : restaurer le collectif de travail, actualiser le DUERP, déterminer les mesures organisationnelles à mettre en place</a:t>
          </a:r>
        </a:p>
      </dgm:t>
    </dgm:pt>
    <dgm:pt modelId="{EA67B8B8-7F77-4590-9F4E-5142C89AC783}" type="parTrans" cxnId="{CCAF3786-E510-4530-8B00-7E566C56496F}">
      <dgm:prSet/>
      <dgm:spPr/>
      <dgm:t>
        <a:bodyPr/>
        <a:lstStyle/>
        <a:p>
          <a:endParaRPr lang="fr-FR"/>
        </a:p>
      </dgm:t>
    </dgm:pt>
    <dgm:pt modelId="{9ED778BA-4952-4D66-B55B-9E36FF60902E}" type="sibTrans" cxnId="{CCAF3786-E510-4530-8B00-7E566C56496F}">
      <dgm:prSet/>
      <dgm:spPr/>
      <dgm:t>
        <a:bodyPr/>
        <a:lstStyle/>
        <a:p>
          <a:endParaRPr lang="fr-FR"/>
        </a:p>
      </dgm:t>
    </dgm:pt>
    <dgm:pt modelId="{4FF44412-4408-4660-A516-767B0D7AA77F}" type="pres">
      <dgm:prSet presAssocID="{8BE61779-DA65-4263-822A-01555C056737}" presName="Name0" presStyleCnt="0">
        <dgm:presLayoutVars>
          <dgm:dir/>
          <dgm:resizeHandles val="exact"/>
        </dgm:presLayoutVars>
      </dgm:prSet>
      <dgm:spPr/>
    </dgm:pt>
    <dgm:pt modelId="{0D100D0E-AFB9-4C77-BE85-78E6FD613054}" type="pres">
      <dgm:prSet presAssocID="{C6031918-FBCE-4947-9B22-16D978EC41A6}" presName="node" presStyleLbl="node1" presStyleIdx="0" presStyleCnt="2">
        <dgm:presLayoutVars>
          <dgm:bulletEnabled val="1"/>
        </dgm:presLayoutVars>
      </dgm:prSet>
      <dgm:spPr/>
    </dgm:pt>
    <dgm:pt modelId="{C45D3747-F6C5-4C3F-B77E-20451EC39F48}" type="pres">
      <dgm:prSet presAssocID="{E8104B86-E2D6-4C7B-9EE8-858EDE56E27D}" presName="sibTrans" presStyleLbl="sibTrans2D1" presStyleIdx="0" presStyleCnt="1"/>
      <dgm:spPr/>
    </dgm:pt>
    <dgm:pt modelId="{8D1E0865-A35F-4242-B2A3-0636126A0602}" type="pres">
      <dgm:prSet presAssocID="{E8104B86-E2D6-4C7B-9EE8-858EDE56E27D}" presName="connectorText" presStyleLbl="sibTrans2D1" presStyleIdx="0" presStyleCnt="1"/>
      <dgm:spPr/>
    </dgm:pt>
    <dgm:pt modelId="{BFBD9442-2AB2-448F-9F48-29B14CC071B8}" type="pres">
      <dgm:prSet presAssocID="{8FA79CD1-0DEA-4F53-9055-B7D4582850D8}" presName="node" presStyleLbl="node1" presStyleIdx="1" presStyleCnt="2">
        <dgm:presLayoutVars>
          <dgm:bulletEnabled val="1"/>
        </dgm:presLayoutVars>
      </dgm:prSet>
      <dgm:spPr/>
    </dgm:pt>
  </dgm:ptLst>
  <dgm:cxnLst>
    <dgm:cxn modelId="{A662E83A-BC07-4AEA-B114-04361E690E8A}" srcId="{8BE61779-DA65-4263-822A-01555C056737}" destId="{C6031918-FBCE-4947-9B22-16D978EC41A6}" srcOrd="0" destOrd="0" parTransId="{A98C1E30-0D54-4D8B-A939-14C87E9FC724}" sibTransId="{E8104B86-E2D6-4C7B-9EE8-858EDE56E27D}"/>
    <dgm:cxn modelId="{CCAF3786-E510-4530-8B00-7E566C56496F}" srcId="{8BE61779-DA65-4263-822A-01555C056737}" destId="{8FA79CD1-0DEA-4F53-9055-B7D4582850D8}" srcOrd="1" destOrd="0" parTransId="{EA67B8B8-7F77-4590-9F4E-5142C89AC783}" sibTransId="{9ED778BA-4952-4D66-B55B-9E36FF60902E}"/>
    <dgm:cxn modelId="{63DFC493-BA7D-47E3-9CDF-A6AE6C3D5C16}" type="presOf" srcId="{8FA79CD1-0DEA-4F53-9055-B7D4582850D8}" destId="{BFBD9442-2AB2-448F-9F48-29B14CC071B8}" srcOrd="0" destOrd="0" presId="urn:microsoft.com/office/officeart/2005/8/layout/process1"/>
    <dgm:cxn modelId="{D0D5E49E-1FDB-48EE-A82D-025A67DE3F90}" type="presOf" srcId="{E8104B86-E2D6-4C7B-9EE8-858EDE56E27D}" destId="{8D1E0865-A35F-4242-B2A3-0636126A0602}" srcOrd="1" destOrd="0" presId="urn:microsoft.com/office/officeart/2005/8/layout/process1"/>
    <dgm:cxn modelId="{D700E6A1-789E-42A4-AF23-80B4D7F141C7}" type="presOf" srcId="{C6031918-FBCE-4947-9B22-16D978EC41A6}" destId="{0D100D0E-AFB9-4C77-BE85-78E6FD613054}" srcOrd="0" destOrd="0" presId="urn:microsoft.com/office/officeart/2005/8/layout/process1"/>
    <dgm:cxn modelId="{6B768FD1-1552-4079-B5EF-9B1B50DD3A00}" type="presOf" srcId="{8BE61779-DA65-4263-822A-01555C056737}" destId="{4FF44412-4408-4660-A516-767B0D7AA77F}" srcOrd="0" destOrd="0" presId="urn:microsoft.com/office/officeart/2005/8/layout/process1"/>
    <dgm:cxn modelId="{8763F0E7-7023-4445-A8DA-A3D06FC05C7E}" type="presOf" srcId="{E8104B86-E2D6-4C7B-9EE8-858EDE56E27D}" destId="{C45D3747-F6C5-4C3F-B77E-20451EC39F48}" srcOrd="0" destOrd="0" presId="urn:microsoft.com/office/officeart/2005/8/layout/process1"/>
    <dgm:cxn modelId="{7005C421-DFC6-4F22-B26B-A6299AF802F5}" type="presParOf" srcId="{4FF44412-4408-4660-A516-767B0D7AA77F}" destId="{0D100D0E-AFB9-4C77-BE85-78E6FD613054}" srcOrd="0" destOrd="0" presId="urn:microsoft.com/office/officeart/2005/8/layout/process1"/>
    <dgm:cxn modelId="{41F5C19E-8769-4E6C-9167-3F29EFBEA2A7}" type="presParOf" srcId="{4FF44412-4408-4660-A516-767B0D7AA77F}" destId="{C45D3747-F6C5-4C3F-B77E-20451EC39F48}" srcOrd="1" destOrd="0" presId="urn:microsoft.com/office/officeart/2005/8/layout/process1"/>
    <dgm:cxn modelId="{6504EB6F-72AD-45D4-BBD3-ABBF91B2EC82}" type="presParOf" srcId="{C45D3747-F6C5-4C3F-B77E-20451EC39F48}" destId="{8D1E0865-A35F-4242-B2A3-0636126A0602}" srcOrd="0" destOrd="0" presId="urn:microsoft.com/office/officeart/2005/8/layout/process1"/>
    <dgm:cxn modelId="{B59FF71D-BB8A-4777-B4BF-A3AE0E8346F1}" type="presParOf" srcId="{4FF44412-4408-4660-A516-767B0D7AA77F}" destId="{BFBD9442-2AB2-448F-9F48-29B14CC071B8}"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E7C1B0-4C65-466B-97F8-F00823F137C5}">
      <dsp:nvSpPr>
        <dsp:cNvPr id="0" name=""/>
        <dsp:cNvSpPr/>
      </dsp:nvSpPr>
      <dsp:spPr>
        <a:xfrm>
          <a:off x="0" y="500059"/>
          <a:ext cx="2680245" cy="3216294"/>
        </a:xfrm>
        <a:prstGeom prst="roundRect">
          <a:avLst>
            <a:gd name="adj" fmla="val 5000"/>
          </a:avLst>
        </a:prstGeom>
        <a:solidFill>
          <a:schemeClr val="bg1"/>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2870" rIns="133350" bIns="0" numCol="1" spcCol="1270" anchor="t" anchorCtr="0">
          <a:noAutofit/>
        </a:bodyPr>
        <a:lstStyle/>
        <a:p>
          <a:pPr marL="0" lvl="0" indent="0" algn="r" defTabSz="1333500">
            <a:lnSpc>
              <a:spcPct val="90000"/>
            </a:lnSpc>
            <a:spcBef>
              <a:spcPct val="0"/>
            </a:spcBef>
            <a:spcAft>
              <a:spcPct val="35000"/>
            </a:spcAft>
            <a:buNone/>
          </a:pPr>
          <a:endParaRPr lang="fr-FR" sz="3000" b="1" kern="1200" dirty="0">
            <a:solidFill>
              <a:schemeClr val="tx1"/>
            </a:solidFill>
          </a:endParaRPr>
        </a:p>
      </dsp:txBody>
      <dsp:txXfrm rot="16200000">
        <a:off x="-1050656" y="1550716"/>
        <a:ext cx="2637361" cy="536049"/>
      </dsp:txXfrm>
    </dsp:sp>
    <dsp:sp modelId="{D51F37EC-C2DC-418C-9F21-EDA5A9171FFA}">
      <dsp:nvSpPr>
        <dsp:cNvPr id="0" name=""/>
        <dsp:cNvSpPr/>
      </dsp:nvSpPr>
      <dsp:spPr>
        <a:xfrm>
          <a:off x="536049" y="500059"/>
          <a:ext cx="1996783" cy="3216294"/>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t" anchorCtr="0">
          <a:noAutofit/>
        </a:bodyPr>
        <a:lstStyle/>
        <a:p>
          <a:pPr marL="0" lvl="0" indent="0" algn="l" defTabSz="1066800">
            <a:lnSpc>
              <a:spcPct val="90000"/>
            </a:lnSpc>
            <a:spcBef>
              <a:spcPct val="0"/>
            </a:spcBef>
            <a:spcAft>
              <a:spcPct val="35000"/>
            </a:spcAft>
            <a:buNone/>
          </a:pPr>
          <a:r>
            <a:rPr lang="fr-FR" sz="2400" b="0" kern="1200" dirty="0">
              <a:solidFill>
                <a:schemeClr val="tx1"/>
              </a:solidFill>
            </a:rPr>
            <a:t>Tous les salariés n’ont pas vécu cette période exceptionnelle de la même manière</a:t>
          </a:r>
        </a:p>
      </dsp:txBody>
      <dsp:txXfrm>
        <a:off x="536049" y="500059"/>
        <a:ext cx="1996783" cy="3216294"/>
      </dsp:txXfrm>
    </dsp:sp>
    <dsp:sp modelId="{B4F0C172-FBD8-4252-97D8-EF6EBB0E0FB4}">
      <dsp:nvSpPr>
        <dsp:cNvPr id="0" name=""/>
        <dsp:cNvSpPr/>
      </dsp:nvSpPr>
      <dsp:spPr>
        <a:xfrm>
          <a:off x="2774677" y="413541"/>
          <a:ext cx="2680245" cy="3216294"/>
        </a:xfrm>
        <a:prstGeom prst="roundRect">
          <a:avLst>
            <a:gd name="adj" fmla="val 5000"/>
          </a:avLst>
        </a:prstGeom>
        <a:solidFill>
          <a:schemeClr val="bg1"/>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2870" rIns="133350" bIns="0" numCol="1" spcCol="1270" anchor="t" anchorCtr="0">
          <a:noAutofit/>
        </a:bodyPr>
        <a:lstStyle/>
        <a:p>
          <a:pPr marL="0" lvl="0" indent="0" algn="r" defTabSz="1333500">
            <a:lnSpc>
              <a:spcPct val="90000"/>
            </a:lnSpc>
            <a:spcBef>
              <a:spcPct val="0"/>
            </a:spcBef>
            <a:spcAft>
              <a:spcPct val="35000"/>
            </a:spcAft>
            <a:buNone/>
          </a:pPr>
          <a:endParaRPr lang="fr-FR" sz="3000" kern="1200" dirty="0"/>
        </a:p>
      </dsp:txBody>
      <dsp:txXfrm rot="16200000">
        <a:off x="1724020" y="1464197"/>
        <a:ext cx="2637361" cy="536049"/>
      </dsp:txXfrm>
    </dsp:sp>
    <dsp:sp modelId="{1F690F8E-E35A-4A3A-8576-8B52CB95314E}">
      <dsp:nvSpPr>
        <dsp:cNvPr id="0" name=""/>
        <dsp:cNvSpPr/>
      </dsp:nvSpPr>
      <dsp:spPr>
        <a:xfrm rot="5400000">
          <a:off x="2551861" y="2968389"/>
          <a:ext cx="472434" cy="402036"/>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82D60F0-6C24-484C-801D-07D3C7229A0E}">
      <dsp:nvSpPr>
        <dsp:cNvPr id="0" name=""/>
        <dsp:cNvSpPr/>
      </dsp:nvSpPr>
      <dsp:spPr>
        <a:xfrm>
          <a:off x="3310726" y="413541"/>
          <a:ext cx="1996783" cy="3216294"/>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t" anchorCtr="0">
          <a:noAutofit/>
        </a:bodyPr>
        <a:lstStyle/>
        <a:p>
          <a:pPr marL="0" lvl="0" indent="0" algn="l" defTabSz="1066800">
            <a:lnSpc>
              <a:spcPct val="90000"/>
            </a:lnSpc>
            <a:spcBef>
              <a:spcPct val="0"/>
            </a:spcBef>
            <a:spcAft>
              <a:spcPct val="35000"/>
            </a:spcAft>
            <a:buNone/>
          </a:pPr>
          <a:r>
            <a:rPr lang="fr-FR" sz="2400" kern="1200" dirty="0">
              <a:solidFill>
                <a:schemeClr val="tx1"/>
              </a:solidFill>
            </a:rPr>
            <a:t>Il est ainsi important de tenir compte de cette diversité et de permettre un accueil individualisé</a:t>
          </a:r>
        </a:p>
      </dsp:txBody>
      <dsp:txXfrm>
        <a:off x="3310726" y="413541"/>
        <a:ext cx="1996783" cy="3216294"/>
      </dsp:txXfrm>
    </dsp:sp>
    <dsp:sp modelId="{9FC3B31E-D17F-479C-BD5D-A146C0EF778B}">
      <dsp:nvSpPr>
        <dsp:cNvPr id="0" name=""/>
        <dsp:cNvSpPr/>
      </dsp:nvSpPr>
      <dsp:spPr>
        <a:xfrm>
          <a:off x="5548731" y="413541"/>
          <a:ext cx="2680245" cy="3216294"/>
        </a:xfrm>
        <a:prstGeom prst="roundRect">
          <a:avLst>
            <a:gd name="adj" fmla="val 5000"/>
          </a:avLst>
        </a:prstGeom>
        <a:solidFill>
          <a:schemeClr val="bg1"/>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2870" rIns="133350" bIns="0" numCol="1" spcCol="1270" anchor="t" anchorCtr="0">
          <a:noAutofit/>
        </a:bodyPr>
        <a:lstStyle/>
        <a:p>
          <a:pPr marL="0" lvl="0" indent="0" algn="r" defTabSz="1333500">
            <a:lnSpc>
              <a:spcPct val="90000"/>
            </a:lnSpc>
            <a:spcBef>
              <a:spcPct val="0"/>
            </a:spcBef>
            <a:spcAft>
              <a:spcPct val="35000"/>
            </a:spcAft>
            <a:buNone/>
          </a:pPr>
          <a:endParaRPr lang="fr-FR" sz="3000" kern="1200" dirty="0"/>
        </a:p>
      </dsp:txBody>
      <dsp:txXfrm rot="16200000">
        <a:off x="4498075" y="1464197"/>
        <a:ext cx="2637361" cy="536049"/>
      </dsp:txXfrm>
    </dsp:sp>
    <dsp:sp modelId="{6BD4FF09-3F6E-4090-9030-A0D4D89AC78E}">
      <dsp:nvSpPr>
        <dsp:cNvPr id="0" name=""/>
        <dsp:cNvSpPr/>
      </dsp:nvSpPr>
      <dsp:spPr>
        <a:xfrm rot="5400000">
          <a:off x="5325915" y="2968389"/>
          <a:ext cx="472434" cy="402036"/>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96CE0D5-1533-4BDB-8893-11FFFC21B9BF}">
      <dsp:nvSpPr>
        <dsp:cNvPr id="0" name=""/>
        <dsp:cNvSpPr/>
      </dsp:nvSpPr>
      <dsp:spPr>
        <a:xfrm>
          <a:off x="6084780" y="413541"/>
          <a:ext cx="1996783" cy="3216294"/>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marL="0" lvl="0" indent="0" algn="l" defTabSz="933450">
            <a:lnSpc>
              <a:spcPct val="90000"/>
            </a:lnSpc>
            <a:spcBef>
              <a:spcPct val="0"/>
            </a:spcBef>
            <a:spcAft>
              <a:spcPct val="35000"/>
            </a:spcAft>
            <a:buNone/>
          </a:pPr>
          <a:r>
            <a:rPr lang="fr-FR" sz="2100" kern="1200" dirty="0">
              <a:solidFill>
                <a:schemeClr val="tx1"/>
              </a:solidFill>
            </a:rPr>
            <a:t>But : formaliser le retour et repérer des situations individuelles compliquées, pour proposer éventuellement une prise en charge personnalisée</a:t>
          </a:r>
        </a:p>
      </dsp:txBody>
      <dsp:txXfrm>
        <a:off x="6084780" y="413541"/>
        <a:ext cx="1996783" cy="32162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100D0E-AFB9-4C77-BE85-78E6FD613054}">
      <dsp:nvSpPr>
        <dsp:cNvPr id="0" name=""/>
        <dsp:cNvSpPr/>
      </dsp:nvSpPr>
      <dsp:spPr>
        <a:xfrm>
          <a:off x="1660" y="231232"/>
          <a:ext cx="3540750" cy="2323617"/>
        </a:xfrm>
        <a:prstGeom prst="roundRect">
          <a:avLst>
            <a:gd name="adj" fmla="val 10000"/>
          </a:avLst>
        </a:prstGeom>
        <a:solidFill>
          <a:schemeClr val="bg1"/>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dirty="0">
              <a:solidFill>
                <a:schemeClr val="tx1"/>
              </a:solidFill>
            </a:rPr>
            <a:t>Intérêt : tirer les enseignements de la façon dont l’E et les collectifs de travail ont fonctionner, de valoriser et conserver ce qui à marcher, pointer les difficultés éprouvées par les salariés</a:t>
          </a:r>
        </a:p>
      </dsp:txBody>
      <dsp:txXfrm>
        <a:off x="69716" y="299288"/>
        <a:ext cx="3404638" cy="2187505"/>
      </dsp:txXfrm>
    </dsp:sp>
    <dsp:sp modelId="{C45D3747-F6C5-4C3F-B77E-20451EC39F48}">
      <dsp:nvSpPr>
        <dsp:cNvPr id="0" name=""/>
        <dsp:cNvSpPr/>
      </dsp:nvSpPr>
      <dsp:spPr>
        <a:xfrm>
          <a:off x="3896485" y="953987"/>
          <a:ext cx="750639" cy="87810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fr-FR" sz="1900" kern="1200"/>
        </a:p>
      </dsp:txBody>
      <dsp:txXfrm>
        <a:off x="3896485" y="1129608"/>
        <a:ext cx="525447" cy="526864"/>
      </dsp:txXfrm>
    </dsp:sp>
    <dsp:sp modelId="{BFBD9442-2AB2-448F-9F48-29B14CC071B8}">
      <dsp:nvSpPr>
        <dsp:cNvPr id="0" name=""/>
        <dsp:cNvSpPr/>
      </dsp:nvSpPr>
      <dsp:spPr>
        <a:xfrm>
          <a:off x="4958711" y="231232"/>
          <a:ext cx="3540750" cy="2323617"/>
        </a:xfrm>
        <a:prstGeom prst="roundRect">
          <a:avLst>
            <a:gd name="adj" fmla="val 10000"/>
          </a:avLst>
        </a:prstGeom>
        <a:solidFill>
          <a:schemeClr val="bg1"/>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fr-FR" sz="2300" kern="1200" dirty="0">
              <a:solidFill>
                <a:schemeClr val="tx1"/>
              </a:solidFill>
            </a:rPr>
            <a:t>But : restaurer le collectif de travail, actualiser le DUERP, déterminer les mesures organisationnelles à mettre en place</a:t>
          </a:r>
        </a:p>
      </dsp:txBody>
      <dsp:txXfrm>
        <a:off x="5026767" y="299288"/>
        <a:ext cx="3404638" cy="218750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A25E8E07-4C2B-4AA2-8C07-ECFDD8B2C607}" type="datetimeFigureOut">
              <a:rPr lang="fr-FR" smtClean="0"/>
              <a:t>04/06/2020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EE37766-A5F9-4183-B5BA-ED7FD90347E5}"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25E8E07-4C2B-4AA2-8C07-ECFDD8B2C607}" type="datetimeFigureOut">
              <a:rPr lang="fr-FR" smtClean="0"/>
              <a:t>04/06/2020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EE37766-A5F9-4183-B5BA-ED7FD90347E5}"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25E8E07-4C2B-4AA2-8C07-ECFDD8B2C607}" type="datetimeFigureOut">
              <a:rPr lang="fr-FR" smtClean="0"/>
              <a:t>04/06/2020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EE37766-A5F9-4183-B5BA-ED7FD90347E5}"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25E8E07-4C2B-4AA2-8C07-ECFDD8B2C607}" type="datetimeFigureOut">
              <a:rPr lang="fr-FR" smtClean="0"/>
              <a:t>04/06/2020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EE37766-A5F9-4183-B5BA-ED7FD90347E5}"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A25E8E07-4C2B-4AA2-8C07-ECFDD8B2C607}" type="datetimeFigureOut">
              <a:rPr lang="fr-FR" smtClean="0"/>
              <a:t>04/06/2020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EE37766-A5F9-4183-B5BA-ED7FD90347E5}"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A25E8E07-4C2B-4AA2-8C07-ECFDD8B2C607}" type="datetimeFigureOut">
              <a:rPr lang="fr-FR" smtClean="0"/>
              <a:t>04/06/2020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EE37766-A5F9-4183-B5BA-ED7FD90347E5}"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A25E8E07-4C2B-4AA2-8C07-ECFDD8B2C607}" type="datetimeFigureOut">
              <a:rPr lang="fr-FR" smtClean="0"/>
              <a:t>04/06/2020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EE37766-A5F9-4183-B5BA-ED7FD90347E5}"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A25E8E07-4C2B-4AA2-8C07-ECFDD8B2C607}" type="datetimeFigureOut">
              <a:rPr lang="fr-FR" smtClean="0"/>
              <a:t>04/06/2020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EE37766-A5F9-4183-B5BA-ED7FD90347E5}"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25E8E07-4C2B-4AA2-8C07-ECFDD8B2C607}" type="datetimeFigureOut">
              <a:rPr lang="fr-FR" smtClean="0"/>
              <a:t>04/06/2020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EE37766-A5F9-4183-B5BA-ED7FD90347E5}"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25E8E07-4C2B-4AA2-8C07-ECFDD8B2C607}" type="datetimeFigureOut">
              <a:rPr lang="fr-FR" smtClean="0"/>
              <a:t>04/06/2020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EE37766-A5F9-4183-B5BA-ED7FD90347E5}"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25E8E07-4C2B-4AA2-8C07-ECFDD8B2C607}" type="datetimeFigureOut">
              <a:rPr lang="fr-FR" smtClean="0"/>
              <a:t>04/06/2020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EE37766-A5F9-4183-B5BA-ED7FD90347E5}"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E8E07-4C2B-4AA2-8C07-ECFDD8B2C607}" type="datetimeFigureOut">
              <a:rPr lang="fr-FR" smtClean="0"/>
              <a:t>04/06/2020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E37766-A5F9-4183-B5BA-ED7FD90347E5}"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1071546"/>
            <a:ext cx="7772400" cy="1470025"/>
          </a:xfrm>
        </p:spPr>
        <p:txBody>
          <a:bodyPr>
            <a:normAutofit fontScale="90000"/>
          </a:bodyPr>
          <a:lstStyle/>
          <a:p>
            <a:r>
              <a:rPr lang="fr-FR" dirty="0">
                <a:solidFill>
                  <a:srgbClr val="C00000"/>
                </a:solidFill>
              </a:rPr>
              <a:t>REPRISE D’ACTIVITÉ ET PRÉVENTION DES RISQUES PSYCHOSOCIAUX</a:t>
            </a:r>
          </a:p>
        </p:txBody>
      </p:sp>
      <p:pic>
        <p:nvPicPr>
          <p:cNvPr id="4" name="Image 3" descr="téléchargement.jfif"/>
          <p:cNvPicPr>
            <a:picLocks noChangeAspect="1"/>
          </p:cNvPicPr>
          <p:nvPr/>
        </p:nvPicPr>
        <p:blipFill>
          <a:blip r:embed="rId2"/>
          <a:stretch>
            <a:fillRect/>
          </a:stretch>
        </p:blipFill>
        <p:spPr>
          <a:xfrm>
            <a:off x="2428860" y="3000372"/>
            <a:ext cx="4855000" cy="298769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a:t>5) Faire attention à la surcharge de travail</a:t>
            </a:r>
          </a:p>
        </p:txBody>
      </p:sp>
      <p:sp>
        <p:nvSpPr>
          <p:cNvPr id="3" name="Espace réservé du contenu 2"/>
          <p:cNvSpPr>
            <a:spLocks noGrp="1"/>
          </p:cNvSpPr>
          <p:nvPr>
            <p:ph idx="1"/>
          </p:nvPr>
        </p:nvSpPr>
        <p:spPr>
          <a:xfrm>
            <a:off x="500034" y="1928802"/>
            <a:ext cx="8229600" cy="4525963"/>
          </a:xfrm>
        </p:spPr>
        <p:txBody>
          <a:bodyPr>
            <a:normAutofit/>
          </a:bodyPr>
          <a:lstStyle/>
          <a:p>
            <a:r>
              <a:rPr lang="fr-FR" sz="2800" dirty="0"/>
              <a:t>Les entreprises vont vouloir relance au plus vite leur activité pour rattraper le retard pris sur les projets et les pertes financières.</a:t>
            </a:r>
          </a:p>
          <a:p>
            <a:r>
              <a:rPr lang="fr-FR" sz="2800" dirty="0"/>
              <a:t>Attention cependant à ne pas trop surcharger les salariés</a:t>
            </a:r>
          </a:p>
          <a:p>
            <a:r>
              <a:rPr lang="fr-FR" sz="2800" dirty="0"/>
              <a:t>Certains ont déjà beaucoup contribué pendant la crise sanitaires et les conditions de travail étaient dégradées ; des contraintes familiales peuvent se poser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357166"/>
            <a:ext cx="8229600" cy="1143000"/>
          </a:xfrm>
        </p:spPr>
        <p:txBody>
          <a:bodyPr>
            <a:normAutofit fontScale="90000"/>
          </a:bodyPr>
          <a:lstStyle/>
          <a:p>
            <a:r>
              <a:rPr lang="fr-FR" b="1" u="sng" dirty="0"/>
              <a:t>6) Restaurer le collectif de travail et repositionner l’encadrement de proximité</a:t>
            </a:r>
          </a:p>
        </p:txBody>
      </p:sp>
      <p:sp>
        <p:nvSpPr>
          <p:cNvPr id="3" name="Espace réservé du contenu 2"/>
          <p:cNvSpPr>
            <a:spLocks noGrp="1"/>
          </p:cNvSpPr>
          <p:nvPr>
            <p:ph sz="half" idx="1"/>
          </p:nvPr>
        </p:nvSpPr>
        <p:spPr>
          <a:xfrm>
            <a:off x="428596" y="2332037"/>
            <a:ext cx="4038600" cy="4525963"/>
          </a:xfrm>
        </p:spPr>
        <p:txBody>
          <a:bodyPr>
            <a:normAutofit fontScale="85000" lnSpcReduction="10000"/>
          </a:bodyPr>
          <a:lstStyle/>
          <a:p>
            <a:r>
              <a:rPr lang="fr-FR" dirty="0"/>
              <a:t>Pendant le confinement, une diversité de situations est observable : des salariés se déplacent à leur poste, d’autres sont en télétravail, d’autres ont dû arrêter momentanément leur activité professionnelle</a:t>
            </a:r>
          </a:p>
          <a:p>
            <a:r>
              <a:rPr lang="fr-FR" dirty="0"/>
              <a:t>Si le retour à l’entreprise n’est pas accompagné, cela peut générer des tentions au sein du collectif</a:t>
            </a:r>
          </a:p>
        </p:txBody>
      </p:sp>
      <p:sp>
        <p:nvSpPr>
          <p:cNvPr id="4" name="Espace réservé du contenu 3"/>
          <p:cNvSpPr>
            <a:spLocks noGrp="1"/>
          </p:cNvSpPr>
          <p:nvPr>
            <p:ph sz="half" idx="2"/>
          </p:nvPr>
        </p:nvSpPr>
        <p:spPr>
          <a:xfrm>
            <a:off x="4643438" y="2143116"/>
            <a:ext cx="4038600" cy="4525963"/>
          </a:xfrm>
        </p:spPr>
        <p:txBody>
          <a:bodyPr>
            <a:normAutofit fontScale="85000" lnSpcReduction="10000"/>
          </a:bodyPr>
          <a:lstStyle/>
          <a:p>
            <a:r>
              <a:rPr lang="fr-FR" dirty="0"/>
              <a:t>Les </a:t>
            </a:r>
            <a:r>
              <a:rPr lang="fr-FR" dirty="0" err="1"/>
              <a:t>encadrants</a:t>
            </a:r>
            <a:r>
              <a:rPr lang="fr-FR" dirty="0"/>
              <a:t> de proximités seront en première ligne pour facilité le retour progressif des salariés à un mode de travail plus traditionnel</a:t>
            </a:r>
          </a:p>
          <a:p>
            <a:r>
              <a:rPr lang="fr-FR" dirty="0"/>
              <a:t>Des pratiques de managements pourront être développées à partir de l’activité réelle des salariés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a:t>7) Réguler les tensions possibles entre salariés</a:t>
            </a:r>
          </a:p>
        </p:txBody>
      </p:sp>
      <p:sp>
        <p:nvSpPr>
          <p:cNvPr id="3" name="Espace réservé du contenu 2"/>
          <p:cNvSpPr>
            <a:spLocks noGrp="1"/>
          </p:cNvSpPr>
          <p:nvPr>
            <p:ph idx="1"/>
          </p:nvPr>
        </p:nvSpPr>
        <p:spPr>
          <a:xfrm>
            <a:off x="500034" y="1785926"/>
            <a:ext cx="8229600" cy="4525963"/>
          </a:xfrm>
        </p:spPr>
        <p:txBody>
          <a:bodyPr>
            <a:normAutofit/>
          </a:bodyPr>
          <a:lstStyle/>
          <a:p>
            <a:r>
              <a:rPr lang="fr-FR" sz="2800" dirty="0"/>
              <a:t>L’employeur et les </a:t>
            </a:r>
            <a:r>
              <a:rPr lang="fr-FR" sz="2800" dirty="0" err="1"/>
              <a:t>encadrants</a:t>
            </a:r>
            <a:r>
              <a:rPr lang="fr-FR" sz="2800" dirty="0"/>
              <a:t> devront être attentifs au risque de conflits ou d’oppositions multiples, au risque de stigmatisation de certains. Ils devront les identifier et les réguler au plus vite en faisant preuve d’équité et de discernement. </a:t>
            </a:r>
          </a:p>
          <a:p>
            <a:r>
              <a:rPr lang="fr-FR" sz="2800" dirty="0"/>
              <a:t>Les </a:t>
            </a:r>
            <a:r>
              <a:rPr lang="fr-FR" sz="2800" dirty="0" err="1"/>
              <a:t>encadrants</a:t>
            </a:r>
            <a:r>
              <a:rPr lang="fr-FR" sz="2800" dirty="0"/>
              <a:t> de proximité devront à cet égard être pleinement soutenus et accompagnés par leur propre hiérarchie, la direction et le service des ressources humaines.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a:t>8) Prévenir les risques d’agression et de violence envers les salariés</a:t>
            </a:r>
          </a:p>
        </p:txBody>
      </p:sp>
      <p:sp>
        <p:nvSpPr>
          <p:cNvPr id="3" name="Espace réservé du contenu 2"/>
          <p:cNvSpPr>
            <a:spLocks noGrp="1"/>
          </p:cNvSpPr>
          <p:nvPr>
            <p:ph idx="1"/>
          </p:nvPr>
        </p:nvSpPr>
        <p:spPr>
          <a:xfrm>
            <a:off x="428596" y="1928802"/>
            <a:ext cx="8229600" cy="4525963"/>
          </a:xfrm>
        </p:spPr>
        <p:txBody>
          <a:bodyPr>
            <a:normAutofit fontScale="92500" lnSpcReduction="10000"/>
          </a:bodyPr>
          <a:lstStyle/>
          <a:p>
            <a:r>
              <a:rPr lang="fr-FR" dirty="0"/>
              <a:t>De manière générale, travailler en contact avec le public expose les salariés à des risques d’incivilités, d’agressions, de violences. </a:t>
            </a:r>
          </a:p>
          <a:p>
            <a:r>
              <a:rPr lang="fr-FR" dirty="0"/>
              <a:t>A la sortie du confinement national, comme pendant la crise sanitaire, les relations avec le public peuvent devenir encore plus difficiles, du fait d’un fonctionnement qui restera dégradé. </a:t>
            </a:r>
          </a:p>
          <a:p>
            <a:r>
              <a:rPr lang="fr-FR" dirty="0"/>
              <a:t>Les salariés auront encore des difficultés à rendre le service attendu par les clients, les usagers, les patients.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928670"/>
            <a:ext cx="8229600" cy="1143000"/>
          </a:xfrm>
        </p:spPr>
        <p:txBody>
          <a:bodyPr>
            <a:normAutofit fontScale="90000"/>
          </a:bodyPr>
          <a:lstStyle/>
          <a:p>
            <a:r>
              <a:rPr lang="fr-FR" b="1" u="sng" dirty="0"/>
              <a:t>9) Rétablir le rôle et la place des instances représentatives du personnel, le dialogue social sur la santé et la sécurité</a:t>
            </a:r>
          </a:p>
        </p:txBody>
      </p:sp>
      <p:sp>
        <p:nvSpPr>
          <p:cNvPr id="3" name="Espace réservé du contenu 2"/>
          <p:cNvSpPr>
            <a:spLocks noGrp="1"/>
          </p:cNvSpPr>
          <p:nvPr>
            <p:ph sz="half" idx="1"/>
          </p:nvPr>
        </p:nvSpPr>
        <p:spPr>
          <a:xfrm>
            <a:off x="285720" y="3189293"/>
            <a:ext cx="4038600" cy="3668707"/>
          </a:xfrm>
        </p:spPr>
        <p:txBody>
          <a:bodyPr>
            <a:normAutofit fontScale="92500" lnSpcReduction="10000"/>
          </a:bodyPr>
          <a:lstStyle/>
          <a:p>
            <a:r>
              <a:rPr lang="fr-FR" dirty="0"/>
              <a:t>Selon les entreprises, le dialogue social aura pu être plus ou moins maintenu pendant cette période, du fait de l’éloignement physique et de la transformation des modes de communication</a:t>
            </a:r>
          </a:p>
        </p:txBody>
      </p:sp>
      <p:sp>
        <p:nvSpPr>
          <p:cNvPr id="4" name="Espace réservé du contenu 3"/>
          <p:cNvSpPr>
            <a:spLocks noGrp="1"/>
          </p:cNvSpPr>
          <p:nvPr>
            <p:ph sz="half" idx="2"/>
          </p:nvPr>
        </p:nvSpPr>
        <p:spPr>
          <a:xfrm>
            <a:off x="4572000" y="3214686"/>
            <a:ext cx="4038600" cy="3500462"/>
          </a:xfrm>
        </p:spPr>
        <p:txBody>
          <a:bodyPr>
            <a:normAutofit fontScale="92500" lnSpcReduction="10000"/>
          </a:bodyPr>
          <a:lstStyle/>
          <a:p>
            <a:r>
              <a:rPr lang="fr-FR" dirty="0"/>
              <a:t>Les IRP doivent être autant que possible associées à la conception et la mise en place des modalités de </a:t>
            </a:r>
            <a:r>
              <a:rPr lang="fr-FR" dirty="0" err="1"/>
              <a:t>déconfinement</a:t>
            </a:r>
            <a:endParaRPr lang="fr-FR" dirty="0"/>
          </a:p>
          <a:p>
            <a:r>
              <a:rPr lang="fr-FR" dirty="0"/>
              <a:t>Cela permettra de réduire le sentiment d’insécurité des salariés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a:t>Qu’est ce que les RPS ?</a:t>
            </a:r>
          </a:p>
        </p:txBody>
      </p:sp>
      <p:pic>
        <p:nvPicPr>
          <p:cNvPr id="5" name="Espace réservé du contenu 4" descr="0001.jpg"/>
          <p:cNvPicPr>
            <a:picLocks noGrp="1" noChangeAspect="1"/>
          </p:cNvPicPr>
          <p:nvPr>
            <p:ph idx="1"/>
          </p:nvPr>
        </p:nvPicPr>
        <p:blipFill>
          <a:blip r:embed="rId2" cstate="print"/>
          <a:stretch>
            <a:fillRect/>
          </a:stretch>
        </p:blipFill>
        <p:spPr>
          <a:xfrm>
            <a:off x="1357290" y="1357298"/>
            <a:ext cx="6572296" cy="5238174"/>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Quelques chiffres généraux</a:t>
            </a:r>
          </a:p>
        </p:txBody>
      </p:sp>
      <p:pic>
        <p:nvPicPr>
          <p:cNvPr id="4" name="Espace réservé du contenu 3" descr="chiffre RPS schéma.jpg"/>
          <p:cNvPicPr>
            <a:picLocks noGrp="1" noChangeAspect="1"/>
          </p:cNvPicPr>
          <p:nvPr>
            <p:ph idx="1"/>
          </p:nvPr>
        </p:nvPicPr>
        <p:blipFill>
          <a:blip r:embed="rId2"/>
          <a:stretch>
            <a:fillRect/>
          </a:stretch>
        </p:blipFill>
        <p:spPr>
          <a:xfrm>
            <a:off x="1643042" y="1500174"/>
            <a:ext cx="5835172" cy="4829196"/>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RPS et reprise d’activité</a:t>
            </a:r>
          </a:p>
        </p:txBody>
      </p:sp>
      <p:sp>
        <p:nvSpPr>
          <p:cNvPr id="3" name="Espace réservé du contenu 2"/>
          <p:cNvSpPr>
            <a:spLocks noGrp="1"/>
          </p:cNvSpPr>
          <p:nvPr>
            <p:ph idx="1"/>
          </p:nvPr>
        </p:nvSpPr>
        <p:spPr/>
        <p:txBody>
          <a:bodyPr/>
          <a:lstStyle/>
          <a:p>
            <a:pPr algn="just"/>
            <a:r>
              <a:rPr lang="fr-FR" dirty="0">
                <a:latin typeface="+mn-lt"/>
              </a:rPr>
              <a:t>Si la période de confinement a présentée des situations spécifiques de RPS – notamment en lien avec la mise en place généralisée du télétravail par exemple; </a:t>
            </a:r>
            <a:r>
              <a:rPr lang="fr-FR" b="1" u="sng" dirty="0">
                <a:latin typeface="+mn-lt"/>
              </a:rPr>
              <a:t>la reprise progressive de l’activité des entreprises va également être le terrain de RPS</a:t>
            </a:r>
          </a:p>
          <a:p>
            <a:pPr algn="just"/>
            <a:r>
              <a:rPr lang="fr-FR" dirty="0">
                <a:latin typeface="+mn-lt"/>
              </a:rPr>
              <a:t>Il convient de la préparer au mieux pour éviter ou limiter le développement de RPS</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1785926"/>
            <a:ext cx="8229600" cy="1143000"/>
          </a:xfrm>
        </p:spPr>
        <p:txBody>
          <a:bodyPr>
            <a:normAutofit fontScale="90000"/>
          </a:bodyPr>
          <a:lstStyle/>
          <a:p>
            <a:r>
              <a:rPr lang="fr-FR" b="1" dirty="0">
                <a:solidFill>
                  <a:srgbClr val="C00000"/>
                </a:solidFill>
              </a:rPr>
              <a:t>9 POINTS CLÉS POUR PRÉPARER LA REPRISE D’ACTIVITÉ</a:t>
            </a:r>
          </a:p>
        </p:txBody>
      </p:sp>
      <p:pic>
        <p:nvPicPr>
          <p:cNvPr id="3" name="Image 2" descr="images.jfif"/>
          <p:cNvPicPr>
            <a:picLocks noChangeAspect="1"/>
          </p:cNvPicPr>
          <p:nvPr/>
        </p:nvPicPr>
        <p:blipFill>
          <a:blip r:embed="rId2"/>
          <a:stretch>
            <a:fillRect/>
          </a:stretch>
        </p:blipFill>
        <p:spPr>
          <a:xfrm>
            <a:off x="2357422" y="3286124"/>
            <a:ext cx="4324062" cy="286704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a:t>1) Prévoir un temps d’accueil pour chaque salarié</a:t>
            </a:r>
          </a:p>
        </p:txBody>
      </p:sp>
      <p:graphicFrame>
        <p:nvGraphicFramePr>
          <p:cNvPr id="4" name="Espace réservé du contenu 3"/>
          <p:cNvGraphicFramePr>
            <a:graphicFrameLocks noGrp="1"/>
          </p:cNvGraphicFramePr>
          <p:nvPr>
            <p:ph idx="1"/>
          </p:nvPr>
        </p:nvGraphicFramePr>
        <p:xfrm>
          <a:off x="500034" y="1571612"/>
          <a:ext cx="8229600" cy="40433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a:t>2) Anticiper les conséquences de la mise en place des mesures barrières et de distanciation physiques</a:t>
            </a:r>
          </a:p>
        </p:txBody>
      </p:sp>
      <p:sp>
        <p:nvSpPr>
          <p:cNvPr id="3" name="Espace réservé du contenu 2"/>
          <p:cNvSpPr>
            <a:spLocks noGrp="1"/>
          </p:cNvSpPr>
          <p:nvPr>
            <p:ph sz="half" idx="1"/>
          </p:nvPr>
        </p:nvSpPr>
        <p:spPr>
          <a:xfrm>
            <a:off x="214282" y="2071678"/>
            <a:ext cx="4143372" cy="4525963"/>
          </a:xfrm>
        </p:spPr>
        <p:txBody>
          <a:bodyPr>
            <a:normAutofit fontScale="92500" lnSpcReduction="20000"/>
          </a:bodyPr>
          <a:lstStyle/>
          <a:p>
            <a:r>
              <a:rPr lang="fr-FR" dirty="0"/>
              <a:t>Les employeurs doivent mettre en place des mesures de prévention spécifiques</a:t>
            </a:r>
          </a:p>
          <a:p>
            <a:r>
              <a:rPr lang="fr-FR" dirty="0"/>
              <a:t>Leur respect et efficacité peut être source d’inquiétude et de tensions au sein de l’entreprise</a:t>
            </a:r>
          </a:p>
          <a:p>
            <a:r>
              <a:rPr lang="fr-FR" dirty="0"/>
              <a:t>Elles peuvent être à l’origine de nouvelles façon de travailler</a:t>
            </a:r>
          </a:p>
        </p:txBody>
      </p:sp>
      <p:sp>
        <p:nvSpPr>
          <p:cNvPr id="4" name="Espace réservé du contenu 3"/>
          <p:cNvSpPr>
            <a:spLocks noGrp="1"/>
          </p:cNvSpPr>
          <p:nvPr>
            <p:ph sz="half" idx="2"/>
          </p:nvPr>
        </p:nvSpPr>
        <p:spPr>
          <a:xfrm>
            <a:off x="4643438" y="2143116"/>
            <a:ext cx="4038600" cy="4525963"/>
          </a:xfrm>
        </p:spPr>
        <p:txBody>
          <a:bodyPr>
            <a:normAutofit fontScale="92500" lnSpcReduction="20000"/>
          </a:bodyPr>
          <a:lstStyle/>
          <a:p>
            <a:r>
              <a:rPr lang="fr-FR" dirty="0"/>
              <a:t>Rôle de l’employeur pour encadrer au mieux ces nouvelles mesures :</a:t>
            </a:r>
          </a:p>
          <a:p>
            <a:r>
              <a:rPr lang="fr-FR" dirty="0"/>
              <a:t>Informations et formations des salariés ; temps d’adaptation formalisé ; mise à disposition du matériel adéquat ; temps alloué pour les gestes barrières etc.</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a:t>3) Organiser un retour d’expérience avec les salariés</a:t>
            </a:r>
          </a:p>
        </p:txBody>
      </p:sp>
      <p:sp>
        <p:nvSpPr>
          <p:cNvPr id="3" name="Espace réservé du contenu 2"/>
          <p:cNvSpPr>
            <a:spLocks noGrp="1"/>
          </p:cNvSpPr>
          <p:nvPr>
            <p:ph sz="half" idx="1"/>
          </p:nvPr>
        </p:nvSpPr>
        <p:spPr>
          <a:xfrm>
            <a:off x="214282" y="1643050"/>
            <a:ext cx="8715404" cy="1971675"/>
          </a:xfrm>
        </p:spPr>
        <p:txBody>
          <a:bodyPr>
            <a:normAutofit/>
          </a:bodyPr>
          <a:lstStyle/>
          <a:p>
            <a:r>
              <a:rPr lang="fr-FR" dirty="0"/>
              <a:t>Pendant la crise sanitaire, de nouvelles pratiques et modalités d’organisation se sont mises en place</a:t>
            </a:r>
          </a:p>
          <a:p>
            <a:r>
              <a:rPr lang="fr-FR" dirty="0"/>
              <a:t>Importance de faire un bilan de cette période avant de reprendre l’activité</a:t>
            </a:r>
          </a:p>
        </p:txBody>
      </p:sp>
      <p:graphicFrame>
        <p:nvGraphicFramePr>
          <p:cNvPr id="5" name="Espace réservé du contenu 4"/>
          <p:cNvGraphicFramePr>
            <a:graphicFrameLocks noGrp="1"/>
          </p:cNvGraphicFramePr>
          <p:nvPr>
            <p:ph sz="half" idx="2"/>
          </p:nvPr>
        </p:nvGraphicFramePr>
        <p:xfrm>
          <a:off x="428596" y="3571876"/>
          <a:ext cx="8501122" cy="27860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71480"/>
            <a:ext cx="8229600" cy="1143000"/>
          </a:xfrm>
        </p:spPr>
        <p:txBody>
          <a:bodyPr>
            <a:normAutofit fontScale="90000"/>
          </a:bodyPr>
          <a:lstStyle/>
          <a:p>
            <a:r>
              <a:rPr lang="fr-FR" b="1" u="sng" dirty="0"/>
              <a:t>4) Communiquer de manière transparente sur l’impact de la crise sanitaire pour l’entreprise</a:t>
            </a:r>
          </a:p>
        </p:txBody>
      </p:sp>
      <p:sp>
        <p:nvSpPr>
          <p:cNvPr id="3" name="Espace réservé du contenu 2"/>
          <p:cNvSpPr>
            <a:spLocks noGrp="1"/>
          </p:cNvSpPr>
          <p:nvPr>
            <p:ph idx="1"/>
          </p:nvPr>
        </p:nvSpPr>
        <p:spPr>
          <a:xfrm>
            <a:off x="500034" y="2500306"/>
            <a:ext cx="8229600" cy="4525963"/>
          </a:xfrm>
        </p:spPr>
        <p:txBody>
          <a:bodyPr>
            <a:normAutofit/>
          </a:bodyPr>
          <a:lstStyle/>
          <a:p>
            <a:r>
              <a:rPr lang="fr-FR" sz="2800" dirty="0"/>
              <a:t>Nombre de salariés se posent des questions sur le devenir ou la pérennité de l’entreprise et de leur emploi, engendrant un fort sentiment d’insécurité</a:t>
            </a:r>
          </a:p>
          <a:p>
            <a:r>
              <a:rPr lang="fr-FR" sz="2800" dirty="0"/>
              <a:t>Il est nécessaire d’informer les salariés sur les perspectives économiques et sociales de l’entreprise et de communiquer régulièrement sur la reprise progressive d’activité</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792</Words>
  <Application>Microsoft Office PowerPoint</Application>
  <PresentationFormat>Affichage à l'écran (4:3)</PresentationFormat>
  <Paragraphs>45</Paragraphs>
  <Slides>14</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14</vt:i4>
      </vt:variant>
    </vt:vector>
  </HeadingPairs>
  <TitlesOfParts>
    <vt:vector size="17" baseType="lpstr">
      <vt:lpstr>Arial</vt:lpstr>
      <vt:lpstr>Calibri</vt:lpstr>
      <vt:lpstr>Thème Office</vt:lpstr>
      <vt:lpstr>REPRISE D’ACTIVITÉ ET PRÉVENTION DES RISQUES PSYCHOSOCIAUX</vt:lpstr>
      <vt:lpstr>Qu’est ce que les RPS ?</vt:lpstr>
      <vt:lpstr>Quelques chiffres généraux</vt:lpstr>
      <vt:lpstr>RPS et reprise d’activité</vt:lpstr>
      <vt:lpstr>9 POINTS CLÉS POUR PRÉPARER LA REPRISE D’ACTIVITÉ</vt:lpstr>
      <vt:lpstr>1) Prévoir un temps d’accueil pour chaque salarié</vt:lpstr>
      <vt:lpstr>2) Anticiper les conséquences de la mise en place des mesures barrières et de distanciation physiques</vt:lpstr>
      <vt:lpstr>3) Organiser un retour d’expérience avec les salariés</vt:lpstr>
      <vt:lpstr>4) Communiquer de manière transparente sur l’impact de la crise sanitaire pour l’entreprise</vt:lpstr>
      <vt:lpstr>5) Faire attention à la surcharge de travail</vt:lpstr>
      <vt:lpstr>6) Restaurer le collectif de travail et repositionner l’encadrement de proximité</vt:lpstr>
      <vt:lpstr>7) Réguler les tensions possibles entre salariés</vt:lpstr>
      <vt:lpstr>8) Prévenir les risques d’agression et de violence envers les salariés</vt:lpstr>
      <vt:lpstr>9) Rétablir le rôle et la place des instances représentatives du personnel, le dialogue social sur la santé et la sécurité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Reprise d’activité et prévention des risques psychosociaux</dc:title>
  <dc:creator>Léa Marteaux</dc:creator>
  <cp:lastModifiedBy>judith buchinger</cp:lastModifiedBy>
  <cp:revision>7</cp:revision>
  <dcterms:created xsi:type="dcterms:W3CDTF">2020-06-04T09:42:05Z</dcterms:created>
  <dcterms:modified xsi:type="dcterms:W3CDTF">2020-06-04T11:14:46Z</dcterms:modified>
</cp:coreProperties>
</file>