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9" r:id="rId2"/>
    <p:sldId id="413" r:id="rId3"/>
    <p:sldId id="258" r:id="rId4"/>
    <p:sldId id="406" r:id="rId5"/>
    <p:sldId id="407" r:id="rId6"/>
    <p:sldId id="408" r:id="rId7"/>
    <p:sldId id="409" r:id="rId8"/>
    <p:sldId id="376" r:id="rId9"/>
    <p:sldId id="369" r:id="rId10"/>
    <p:sldId id="371" r:id="rId11"/>
    <p:sldId id="417" r:id="rId12"/>
    <p:sldId id="377" r:id="rId13"/>
    <p:sldId id="296" r:id="rId14"/>
    <p:sldId id="302" r:id="rId15"/>
    <p:sldId id="380" r:id="rId16"/>
    <p:sldId id="418" r:id="rId17"/>
    <p:sldId id="382" r:id="rId18"/>
    <p:sldId id="385" r:id="rId19"/>
    <p:sldId id="387" r:id="rId20"/>
    <p:sldId id="386" r:id="rId21"/>
    <p:sldId id="388" r:id="rId22"/>
    <p:sldId id="391" r:id="rId23"/>
    <p:sldId id="390" r:id="rId24"/>
    <p:sldId id="392" r:id="rId25"/>
    <p:sldId id="397" r:id="rId26"/>
    <p:sldId id="399" r:id="rId27"/>
    <p:sldId id="419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39F9B-2B4D-4F45-861E-406CFC05E315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9DC9E-0389-41AA-B450-0FDB17BAB2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595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Garde</a:t>
            </a:r>
          </a:p>
          <a:p>
            <a:r>
              <a:rPr lang="fr-FR" dirty="0" smtClean="0"/>
              <a:t>Ex </a:t>
            </a:r>
            <a:r>
              <a:rPr lang="fr-FR" dirty="0"/>
              <a:t>d’introduction  :Aux USA: Un adolescent passe en moyenne 7h40 devant les écrans  (télévision Smartphone, ordinateurs, consoles…)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Croyances:</a:t>
            </a:r>
            <a:r>
              <a:rPr lang="fr-FR" baseline="0" dirty="0"/>
              <a:t> </a:t>
            </a:r>
            <a:r>
              <a:rPr lang="fr-FR" dirty="0"/>
              <a:t> Deux conséquences souvent retrouvées:</a:t>
            </a:r>
          </a:p>
          <a:p>
            <a:pPr lvl="1"/>
            <a:r>
              <a:rPr lang="fr-FR" dirty="0"/>
              <a:t>Majorations des comportements violents </a:t>
            </a:r>
          </a:p>
          <a:p>
            <a:pPr lvl="1"/>
            <a:r>
              <a:rPr lang="fr-FR" dirty="0"/>
              <a:t>Majoration du risque additif.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Beaucoup d’études montrent que les influences sont beaucoup plus larges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9B029-2FC1-4700-8D1F-C2214EFC1B69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7764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Garder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9DC9E-0389-41AA-B450-0FDB17BAB2A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98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Garder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9DC9E-0389-41AA-B450-0FDB17BAB2A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1806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Garder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9DC9E-0389-41AA-B450-0FDB17BAB2A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55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Garder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9DC9E-0389-41AA-B450-0FDB17BAB2A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845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Garder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9DC9E-0389-41AA-B450-0FDB17BAB2A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498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Garder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9DC9E-0389-41AA-B450-0FDB17BAB2A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517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Garder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9DC9E-0389-41AA-B450-0FDB17BAB2A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916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Garder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9DC9E-0389-41AA-B450-0FDB17BAB2A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821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Garder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9DC9E-0389-41AA-B450-0FDB17BAB2A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5282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Garder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9DC9E-0389-41AA-B450-0FDB17BAB2A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662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garder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9DC9E-0389-41AA-B450-0FDB17BAB2A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2884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Garder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9DC9E-0389-41AA-B450-0FDB17BAB2A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4002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Garder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9DC9E-0389-41AA-B450-0FDB17BAB2AD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344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Garder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9DC9E-0389-41AA-B450-0FDB17BAB2A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0283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Garder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9DC9E-0389-41AA-B450-0FDB17BAB2AD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5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Garder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9DC9E-0389-41AA-B450-0FDB17BAB2AD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6147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Garder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9DC9E-0389-41AA-B450-0FDB17BAB2AD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303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Garder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9DC9E-0389-41AA-B450-0FDB17BAB2A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891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Garder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9DC9E-0389-41AA-B450-0FDB17BAB2A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448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Garder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9DC9E-0389-41AA-B450-0FDB17BAB2A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713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Garder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9DC9E-0389-41AA-B450-0FDB17BAB2A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28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Garder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9DC9E-0389-41AA-B450-0FDB17BAB2A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288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GarderGarder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9DC9E-0389-41AA-B450-0FDB17BAB2A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949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Garder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9DC9E-0389-41AA-B450-0FDB17BAB2A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70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4A70C7-D1FC-4856-A6FB-18F7EC9D7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3B141C3-B8FF-4863-B76C-75E57EF5F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AEBD9C-22FF-41F7-8EB8-FF0E0F64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868C-F6E0-4AF2-BF52-3BECBA757348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ADB5F7-00CB-4911-8150-C78C5C21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31CBA5-6531-4844-9988-434AA9139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60D9-DE8D-4EC0-B899-856E24528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85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9DA5B2-BC53-4333-9D5B-E2BEC5170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8DDD84-2AB0-4BA1-9844-940E89EB2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90CED2-D5DB-41C5-BE80-A5867262B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868C-F6E0-4AF2-BF52-3BECBA757348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CC4355-9019-40F4-B87B-9D7865D38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2F7D96-5A97-47AF-AC69-B35B573E0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60D9-DE8D-4EC0-B899-856E24528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26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B94D47D-F7CE-4998-88D7-9CCF710455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3312751-3765-4F76-8D4E-51E7ACD93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198D1C-76B7-4E3E-A72F-152997B57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868C-F6E0-4AF2-BF52-3BECBA757348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FE58D3-01F0-49B9-B43C-F20666488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0C1257-7E34-406B-8CFF-EBFD7453F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60D9-DE8D-4EC0-B899-856E24528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49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346F82-D6C7-4F6F-8E89-978FAA953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5D8C6B-FC94-411C-A3E9-385D21CD1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64BD0C-F5AD-4BEA-B51B-24BF19D02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868C-F6E0-4AF2-BF52-3BECBA757348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24F468-D5A1-4931-A85F-F601878EE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FCEEDB-8E05-4E3E-88B5-9B445F36F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60D9-DE8D-4EC0-B899-856E24528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090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A9397F-90A6-44E8-8847-1458B748E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AB545A-6148-4256-95BF-2110D0503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9087FE-5396-40ED-A518-4654A7DBD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868C-F6E0-4AF2-BF52-3BECBA757348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F18778-627B-4987-A29A-DECDBBAFD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7CD478-E863-4FFC-B4D8-6016384D7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60D9-DE8D-4EC0-B899-856E24528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26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F0A640-36D9-400D-82E9-8D68CF909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5DEC83-EC05-442C-ABE5-C9DB770A9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F847CB-7F54-4C74-8770-7492DEF55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142415-017D-471E-A269-86DBE4CC2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868C-F6E0-4AF2-BF52-3BECBA757348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A05FD9-71BC-4EE6-A183-180E93F6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A1F7C0-B96A-4C08-8C03-5B809097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60D9-DE8D-4EC0-B899-856E24528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882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76505E-BC48-4B92-94A3-95B1135F6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47AABC-0419-4E60-9C2C-79856DE89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F3F1DB-D6A2-4276-98C7-6EDB8D872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ED64550-6403-4BF4-9795-118F4A0214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5AA2E9E-9292-41B5-9696-243AAE3A82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0EBC00E-32C0-4AD1-AAA3-C47AD242C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868C-F6E0-4AF2-BF52-3BECBA757348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F5D7F4B-35CB-4C47-90B2-7D307366C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8CE6DC5-C07A-4B99-9724-0F9CE49F9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60D9-DE8D-4EC0-B899-856E24528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97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C48251-7AC5-4BEE-8FB7-EF0CEC4E7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F6D99D0-2827-43E2-BA9B-FC9ADCB5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868C-F6E0-4AF2-BF52-3BECBA757348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C43416-6794-40D2-97FD-9F7A36B1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8DEA87-26E1-48B7-814D-F11EBC9CC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60D9-DE8D-4EC0-B899-856E24528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32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3EDF786-0FBE-41C9-B323-4A061D54C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868C-F6E0-4AF2-BF52-3BECBA757348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4DA21C1-7F9F-44DE-8956-02FD657DF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A703B8-2275-4202-B360-E21EEB78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60D9-DE8D-4EC0-B899-856E24528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64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858C8B-A1B9-40A6-A815-215075A23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371DBC-D87D-4D84-8455-6A6494E76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1FCF14-CD32-4FCF-A867-0AAEC166B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6955E4-0A66-403C-B81F-DD119070D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868C-F6E0-4AF2-BF52-3BECBA757348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DAFCC1-7437-443A-9795-C8A8E5613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50C2B6-C89E-49B6-88B5-614ECEE6E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60D9-DE8D-4EC0-B899-856E24528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24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5153CD-571B-49F4-A906-E403A0E85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D0630E5-6125-41E6-8214-4E3FE116A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63D084-046E-444D-B694-C4D0D36DC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71E8DEE-123F-447B-B6C1-F18AC30B6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868C-F6E0-4AF2-BF52-3BECBA757348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6C2594-A937-4B05-8C28-6149FFAB9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BEACC3-8D7A-412B-818D-BE47819E5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60D9-DE8D-4EC0-B899-856E24528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22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CEBEAAC-5478-4682-8C68-AB207018C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098A59-7F4F-4B48-B446-FEB23FB80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6A8D89-7DCF-4642-B464-A227BA414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6868C-F6E0-4AF2-BF52-3BECBA757348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68114E-D8C6-4A2A-B6B2-BA24213CD2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2BCF59-F5B7-430E-AC47-FA7A73FC2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960D9-DE8D-4EC0-B899-856E24528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09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Introduction.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écrans  : une place considérable dans notre paysage social et familial. </a:t>
            </a:r>
          </a:p>
          <a:p>
            <a:r>
              <a:rPr lang="fr-FR" dirty="0"/>
              <a:t>Temps passé devant les écrans augmente: </a:t>
            </a:r>
          </a:p>
          <a:p>
            <a:r>
              <a:rPr lang="fr-FR" dirty="0"/>
              <a:t>Aux USA: Un adolescent passe en moyenne </a:t>
            </a:r>
            <a:r>
              <a:rPr lang="fr-FR" b="1" dirty="0" smtClean="0"/>
              <a:t>7h40/J</a:t>
            </a:r>
            <a:r>
              <a:rPr lang="fr-FR" dirty="0" smtClean="0"/>
              <a:t> </a:t>
            </a:r>
            <a:r>
              <a:rPr lang="fr-FR" dirty="0"/>
              <a:t>devant les écrans </a:t>
            </a:r>
          </a:p>
          <a:p>
            <a:r>
              <a:rPr lang="fr-FR" dirty="0"/>
              <a:t>Fausses croyances ++ sur les effets des écrans </a:t>
            </a:r>
          </a:p>
          <a:p>
            <a:pPr>
              <a:buNone/>
            </a:pPr>
            <a:r>
              <a:rPr lang="fr-FR" dirty="0">
                <a:sym typeface="Wingdings" pitchFamily="2" charset="2"/>
              </a:rPr>
              <a:t> </a:t>
            </a:r>
            <a:r>
              <a:rPr lang="fr-FR" b="1" dirty="0">
                <a:sym typeface="Wingdings" pitchFamily="2" charset="2"/>
              </a:rPr>
              <a:t>Les écrans touchent tous les aspects de notre santé : </a:t>
            </a:r>
          </a:p>
          <a:p>
            <a:pPr lvl="1"/>
            <a:r>
              <a:rPr lang="fr-FR" b="1" dirty="0">
                <a:sym typeface="Wingdings" pitchFamily="2" charset="2"/>
              </a:rPr>
              <a:t>Somatiques </a:t>
            </a:r>
          </a:p>
          <a:p>
            <a:pPr lvl="1"/>
            <a:r>
              <a:rPr lang="fr-FR" b="1" dirty="0">
                <a:sym typeface="Wingdings" pitchFamily="2" charset="2"/>
              </a:rPr>
              <a:t>Cognitives</a:t>
            </a:r>
          </a:p>
          <a:p>
            <a:pPr lvl="1"/>
            <a:r>
              <a:rPr lang="fr-FR" b="1" dirty="0">
                <a:sym typeface="Wingdings" pitchFamily="2" charset="2"/>
              </a:rPr>
              <a:t>Et sociales </a:t>
            </a:r>
            <a:endParaRPr lang="fr-FR" b="1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6398D6-6A53-4F47-A28A-198645CA8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Autres effets des écrans: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72DD24-0EFB-4749-914E-7790E3AC8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699044" cy="4857397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Trouble de l’attention et de la </a:t>
            </a:r>
            <a:r>
              <a:rPr lang="fr-FR" dirty="0" smtClean="0"/>
              <a:t>concentration à tout âge</a:t>
            </a:r>
          </a:p>
          <a:p>
            <a:r>
              <a:rPr lang="fr-FR" dirty="0" smtClean="0"/>
              <a:t>Entrainant </a:t>
            </a:r>
            <a:r>
              <a:rPr lang="fr-FR" dirty="0" err="1" smtClean="0"/>
              <a:t>diff</a:t>
            </a:r>
            <a:r>
              <a:rPr lang="fr-FR" dirty="0" smtClean="0"/>
              <a:t> scolaires mais aussi les </a:t>
            </a:r>
            <a:r>
              <a:rPr lang="fr-FR" dirty="0" err="1" smtClean="0"/>
              <a:t>smombies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Trouble du langage </a:t>
            </a:r>
            <a:r>
              <a:rPr lang="fr-FR" dirty="0" smtClean="0"/>
              <a:t>chez le jeune enfant ( retard de parole et de langage)</a:t>
            </a:r>
            <a:endParaRPr lang="fr-FR" dirty="0"/>
          </a:p>
          <a:p>
            <a:pPr marL="457200" lvl="1" indent="0">
              <a:buNone/>
            </a:pPr>
            <a:r>
              <a:rPr lang="fr-FR" dirty="0"/>
              <a:t> </a:t>
            </a:r>
          </a:p>
          <a:p>
            <a:r>
              <a:rPr lang="fr-FR" dirty="0"/>
              <a:t>Trouble de la relation aux autres</a:t>
            </a:r>
            <a:r>
              <a:rPr lang="fr-FR" dirty="0" smtClean="0"/>
              <a:t>.(chez les bébés) </a:t>
            </a:r>
            <a:r>
              <a:rPr lang="fr-FR" dirty="0" err="1" smtClean="0"/>
              <a:t>sd</a:t>
            </a:r>
            <a:r>
              <a:rPr lang="fr-FR" dirty="0" smtClean="0"/>
              <a:t> de l’ EPEE</a:t>
            </a:r>
          </a:p>
          <a:p>
            <a:r>
              <a:rPr lang="fr-FR" dirty="0" smtClean="0"/>
              <a:t>Trouble de la motricité (chez le jeune enfant)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. Trouble des relations sociales ( harcèlement, violence , accès à la pornographie)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   Addiction par </a:t>
            </a:r>
            <a:r>
              <a:rPr lang="fr-FR" smtClean="0"/>
              <a:t>stimulation du </a:t>
            </a:r>
            <a:r>
              <a:rPr lang="fr-FR" dirty="0" smtClean="0"/>
              <a:t>circuit de la récompense </a:t>
            </a:r>
            <a:r>
              <a:rPr lang="fr-FR" smtClean="0"/>
              <a:t>( dopamine..)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285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D6913-3FA0-4ED5-8495-39EE9520D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0"/>
            <a:ext cx="10829108" cy="111034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l’utilisation d’écrans de la naissance à 3 ans altère les acquisitions cognitives des enfants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27EC1C-ACFF-4B66-9697-9928C1282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3361057"/>
            <a:ext cx="10948851" cy="3799523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fr-FR" dirty="0"/>
              <a:t>la télévision diminue la communication entre les enfants et les adultes</a:t>
            </a:r>
            <a:r>
              <a:rPr lang="fr-FR" dirty="0" smtClean="0"/>
              <a:t>.(2009)</a:t>
            </a:r>
            <a:endParaRPr lang="fr-FR" dirty="0"/>
          </a:p>
          <a:p>
            <a:pPr>
              <a:buFontTx/>
              <a:buChar char="-"/>
            </a:pPr>
            <a:r>
              <a:rPr lang="fr-FR" dirty="0"/>
              <a:t>L’enfant est moins sollicité, il parle moins alors qu’il entend autant de mots</a:t>
            </a:r>
            <a:r>
              <a:rPr lang="fr-FR" dirty="0" smtClean="0"/>
              <a:t>.</a:t>
            </a:r>
          </a:p>
          <a:p>
            <a:pPr>
              <a:buFontTx/>
              <a:buChar char="-"/>
            </a:pPr>
            <a:r>
              <a:rPr lang="fr-FR" dirty="0" smtClean="0"/>
              <a:t>Chaque heure passée devant un écran ( éducatif ou pas)entraîne un appauvrissement de 10 % du langage ( étude de Zimmermann en 2007)          </a:t>
            </a:r>
            <a:endParaRPr lang="fr-FR" dirty="0"/>
          </a:p>
          <a:p>
            <a:r>
              <a:rPr lang="fr-FR" dirty="0" smtClean="0"/>
              <a:t>Chez l enfant de moins de trois ans les écrans sont responsables de </a:t>
            </a:r>
          </a:p>
          <a:p>
            <a:r>
              <a:rPr lang="fr-FR" dirty="0" smtClean="0"/>
              <a:t>Retard de langage (6X+ si l’enfant a – d’1an ; 3X+ si moins de 3 ans)</a:t>
            </a:r>
          </a:p>
          <a:p>
            <a:r>
              <a:rPr lang="fr-FR" dirty="0" smtClean="0"/>
              <a:t>Même les écrans dits interactifs sont délétères ex : baby einstein( étude de 2013)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1257" y="1358537"/>
            <a:ext cx="11930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Chez le tout petit il peut exister une perte du regard ( l’enfant regarde les écrans et non plus les adultes ), de même les adultes regardent les écrans et plus leurs bébés ( trouble de la relation aux autres)</a:t>
            </a:r>
          </a:p>
          <a:p>
            <a:r>
              <a:rPr lang="fr-FR" sz="2000" dirty="0" smtClean="0"/>
              <a:t>Diminution de la motricité fine ( l’enfant ne peut plus empiler des cubes, construire avec des </a:t>
            </a:r>
            <a:r>
              <a:rPr lang="fr-FR" sz="2000" dirty="0" err="1" smtClean="0"/>
              <a:t>legos</a:t>
            </a:r>
            <a:r>
              <a:rPr lang="fr-FR" sz="2000" dirty="0" smtClean="0"/>
              <a:t> ,ou écrire avec un crayon) alors qu’il peut le faire sur tablette; c’est la perte du geste graphique.</a:t>
            </a:r>
          </a:p>
          <a:p>
            <a:r>
              <a:rPr lang="fr-FR" sz="2800" dirty="0" smtClean="0"/>
              <a:t>Effets des écrans sur l’acquisition du langage</a:t>
            </a:r>
          </a:p>
        </p:txBody>
      </p:sp>
    </p:spTree>
    <p:extLst>
      <p:ext uri="{BB962C8B-B14F-4D97-AF65-F5344CB8AC3E}">
        <p14:creationId xmlns:p14="http://schemas.microsoft.com/office/powerpoint/2010/main" val="32231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21299E-1FE0-4842-A501-B3F8D2A4F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Notion</a:t>
            </a:r>
            <a:r>
              <a:rPr lang="fr-FR" sz="3600" b="1" dirty="0"/>
              <a:t> « d’attention paradoxale »:</a:t>
            </a:r>
            <a:r>
              <a:rPr lang="fr-FR" b="1" dirty="0"/>
              <a:t/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38BF04-377D-486E-9D63-FB1866D71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Un enfant ( même hyperactif) peut rester « attentif » pendant des heures devant un écran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Mais il est incapable se concentrer quelques minutes devant une lecture ou un devoir scolaire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385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Physiologie de l’attention.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00200"/>
            <a:ext cx="9372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Il existe 2 systèmes attentionnels:</a:t>
            </a:r>
          </a:p>
          <a:p>
            <a:r>
              <a:rPr lang="fr-FR" b="1" u="sng" dirty="0"/>
              <a:t>Involontaire </a:t>
            </a:r>
            <a:r>
              <a:rPr lang="fr-FR" b="1" u="sng" dirty="0" smtClean="0"/>
              <a:t> : système </a:t>
            </a:r>
            <a:r>
              <a:rPr lang="fr-FR" b="1" u="sng" dirty="0" err="1" smtClean="0"/>
              <a:t>bottom</a:t>
            </a:r>
            <a:r>
              <a:rPr lang="fr-FR" b="1" u="sng" dirty="0" smtClean="0"/>
              <a:t> up</a:t>
            </a:r>
            <a:endParaRPr lang="fr-FR" b="1" u="sng" dirty="0"/>
          </a:p>
          <a:p>
            <a:pPr marL="457200" lvl="1" indent="0">
              <a:buNone/>
            </a:pPr>
            <a:r>
              <a:rPr lang="fr-FR" dirty="0"/>
              <a:t>Nous permet d’orienter la vigilance vers un stimuli externe</a:t>
            </a:r>
          </a:p>
          <a:p>
            <a:pPr marL="457200" lvl="1" indent="0">
              <a:buNone/>
            </a:pPr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dirty="0"/>
              <a:t>Utilisé dans le code de la route</a:t>
            </a:r>
            <a:r>
              <a:rPr lang="fr-FR" dirty="0" smtClean="0"/>
              <a:t>.( système d’alerte)</a:t>
            </a:r>
            <a:endParaRPr lang="fr-FR" dirty="0"/>
          </a:p>
          <a:p>
            <a:r>
              <a:rPr lang="fr-FR" b="1" u="sng" dirty="0"/>
              <a:t>Volontaire </a:t>
            </a:r>
            <a:r>
              <a:rPr lang="fr-FR" b="1" u="sng" dirty="0" smtClean="0"/>
              <a:t>: système top down</a:t>
            </a:r>
            <a:endParaRPr lang="fr-FR" b="1" u="sng" dirty="0"/>
          </a:p>
          <a:p>
            <a:pPr marL="457200" lvl="1" indent="0">
              <a:buNone/>
            </a:pPr>
            <a:r>
              <a:rPr lang="fr-FR" dirty="0">
                <a:sym typeface="Wingdings" panose="05000000000000000000" pitchFamily="2" charset="2"/>
              </a:rPr>
              <a:t>Permet de rester concentré lors d’un travail.</a:t>
            </a:r>
            <a:endParaRPr lang="fr-FR" dirty="0"/>
          </a:p>
          <a:p>
            <a:pPr marL="457200" lvl="1" indent="0">
              <a:buNone/>
            </a:pPr>
            <a:r>
              <a:rPr lang="fr-FR" dirty="0"/>
              <a:t>Elle dépend de l’accompagnement de l’enfant dans la réalisation de taches de plus en plus complexes. 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Effets des écrans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écrans sur stimulent le système I</a:t>
            </a:r>
            <a:r>
              <a:rPr lang="fr-FR" b="1" dirty="0"/>
              <a:t>NVOLONTAIRE</a:t>
            </a:r>
            <a:r>
              <a:rPr lang="fr-FR" dirty="0"/>
              <a:t> de l’attention </a:t>
            </a:r>
          </a:p>
          <a:p>
            <a:r>
              <a:rPr lang="fr-FR" dirty="0"/>
              <a:t>Ne stimulent </a:t>
            </a:r>
            <a:r>
              <a:rPr lang="fr-FR" dirty="0" smtClean="0"/>
              <a:t>pas du tout </a:t>
            </a:r>
            <a:r>
              <a:rPr lang="fr-FR" dirty="0"/>
              <a:t>l’attention </a:t>
            </a:r>
            <a:r>
              <a:rPr lang="fr-FR" b="1" dirty="0"/>
              <a:t>VOLONTAIRE</a:t>
            </a:r>
          </a:p>
          <a:p>
            <a:endParaRPr lang="fr-FR" dirty="0"/>
          </a:p>
          <a:p>
            <a:r>
              <a:rPr lang="fr-FR" dirty="0" smtClean="0">
                <a:sym typeface="Wingdings" panose="05000000000000000000" pitchFamily="2" charset="2"/>
              </a:rPr>
              <a:t>15 min de télé le matin entraîne un déficit attentionnel d’1H30 en classe ( étude </a:t>
            </a:r>
            <a:r>
              <a:rPr lang="fr-FR" dirty="0" err="1" smtClean="0">
                <a:sym typeface="Wingdings" panose="05000000000000000000" pitchFamily="2" charset="2"/>
              </a:rPr>
              <a:t>Duflo</a:t>
            </a:r>
            <a:r>
              <a:rPr lang="fr-FR" dirty="0" smtClean="0">
                <a:sym typeface="Wingdings" panose="05000000000000000000" pitchFamily="2" charset="2"/>
              </a:rPr>
              <a:t> 2018)</a:t>
            </a:r>
            <a:endParaRPr lang="fr-FR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 S</a:t>
            </a:r>
            <a:r>
              <a:rPr lang="fr-FR" dirty="0"/>
              <a:t>i l’enfant reste devant des dessins animés le matin, il sera incapable de stimuler son attention volontaire en classe</a:t>
            </a:r>
          </a:p>
          <a:p>
            <a:pPr marL="0" indent="0">
              <a:buNone/>
            </a:pPr>
            <a:r>
              <a:rPr lang="fr-FR" dirty="0"/>
              <a:t>Les ressources d’attention seront </a:t>
            </a:r>
            <a:r>
              <a:rPr lang="fr-FR" b="1" dirty="0"/>
              <a:t>déjà épuisées.</a:t>
            </a:r>
          </a:p>
          <a:p>
            <a:endParaRPr lang="fr-FR" b="1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F9D429-3C79-4142-AB27-83328A6AA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60" y="1"/>
            <a:ext cx="10367682" cy="1129552"/>
          </a:xfrm>
        </p:spPr>
        <p:txBody>
          <a:bodyPr/>
          <a:lstStyle/>
          <a:p>
            <a:r>
              <a:rPr lang="fr-FR" dirty="0"/>
              <a:t>         PERFORMANCE SCOLAIRE/ ECRAN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61C6E8-6FB6-4CA5-836B-8A80237E0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60" y="817096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b="1" u="sng" dirty="0"/>
              <a:t>Résultats</a:t>
            </a:r>
            <a:r>
              <a:rPr lang="fr-FR" dirty="0"/>
              <a:t>: </a:t>
            </a:r>
          </a:p>
          <a:p>
            <a:r>
              <a:rPr lang="fr-FR" dirty="0"/>
              <a:t>Plus le temps passé devant les écrans est long </a:t>
            </a:r>
            <a:r>
              <a:rPr lang="fr-FR" dirty="0" smtClean="0"/>
              <a:t>plus </a:t>
            </a:r>
            <a:r>
              <a:rPr lang="fr-FR" dirty="0"/>
              <a:t>les </a:t>
            </a:r>
            <a:r>
              <a:rPr lang="fr-FR" dirty="0" smtClean="0"/>
              <a:t>performances sont mauvaises. </a:t>
            </a:r>
            <a:endParaRPr lang="fr-FR" dirty="0"/>
          </a:p>
          <a:p>
            <a:r>
              <a:rPr lang="fr-FR" dirty="0"/>
              <a:t>A l’âge de 5 ans, les enfants ayant regardé moins de dessins animés étaient plus performants que les autres </a:t>
            </a:r>
          </a:p>
          <a:p>
            <a:r>
              <a:rPr lang="fr-FR" dirty="0"/>
              <a:t>Résultats identiques quelques soit le programme: dessins animés ou programme éducatif</a:t>
            </a:r>
            <a:r>
              <a:rPr lang="fr-FR" dirty="0" smtClean="0"/>
              <a:t>. ( aucune différence )</a:t>
            </a:r>
            <a:endParaRPr lang="fr-FR" dirty="0"/>
          </a:p>
          <a:p>
            <a:r>
              <a:rPr lang="fr-FR" dirty="0"/>
              <a:t>Attention aux programmes </a:t>
            </a:r>
            <a:r>
              <a:rPr lang="fr-FR" dirty="0" smtClean="0"/>
              <a:t>violents un enfant qui regarde des programmes violents a 6 fois plus de risque de devenir un adolescent violent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94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1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5DA06D-5826-46F7-A1AB-E2F583805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Importances de règles d’usage des écrans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C4D49B-3115-4D40-A558-03F9E3F44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Problèmes  des écrans    toujours liés à un usage</a:t>
            </a:r>
          </a:p>
          <a:p>
            <a:r>
              <a:rPr lang="fr-FR" dirty="0"/>
              <a:t> Inadapté à l’âge</a:t>
            </a:r>
          </a:p>
          <a:p>
            <a:r>
              <a:rPr lang="fr-FR" dirty="0"/>
              <a:t>Excessif en temps</a:t>
            </a:r>
          </a:p>
          <a:p>
            <a:endParaRPr lang="fr-FR" dirty="0"/>
          </a:p>
          <a:p>
            <a:r>
              <a:rPr lang="fr-FR" dirty="0"/>
              <a:t>3 règles simples pour protéger les enfant</a:t>
            </a:r>
          </a:p>
          <a:p>
            <a:r>
              <a:rPr lang="fr-FR" dirty="0"/>
              <a:t>Règle des 3-6-9-12 (Tisseron)</a:t>
            </a:r>
          </a:p>
          <a:p>
            <a:r>
              <a:rPr lang="fr-FR" dirty="0"/>
              <a:t>Règle des 4 pas ( Duflo)</a:t>
            </a:r>
          </a:p>
          <a:p>
            <a:r>
              <a:rPr lang="fr-FR" dirty="0"/>
              <a:t>Respect des interdits d’âge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D15D705-C124-49FE-8A07-7DDDF1255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978" y="3801721"/>
            <a:ext cx="3246782" cy="26911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735179E-3C3D-49C3-AEE6-892C9E145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016" y="2411033"/>
            <a:ext cx="3610744" cy="81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7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7A85B6-F84A-4209-BB32-0D72DD91B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27514" y="522515"/>
            <a:ext cx="6556513" cy="1024482"/>
          </a:xfrm>
        </p:spPr>
        <p:txBody>
          <a:bodyPr/>
          <a:lstStyle/>
          <a:p>
            <a:r>
              <a:rPr lang="fr-FR" b="1" dirty="0"/>
              <a:t>				Avant 3 ans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7C0CCE-8D06-4BBC-BB7E-26A81C805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70" y="1825625"/>
            <a:ext cx="10929730" cy="4351338"/>
          </a:xfrm>
        </p:spPr>
        <p:txBody>
          <a:bodyPr/>
          <a:lstStyle/>
          <a:p>
            <a:r>
              <a:rPr lang="fr-FR" dirty="0"/>
              <a:t>Aucun écran</a:t>
            </a:r>
          </a:p>
          <a:p>
            <a:r>
              <a:rPr lang="fr-FR" dirty="0"/>
              <a:t>Inutiles et dangereux 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fr-FR" dirty="0"/>
              <a:t>retard de langage et trouble de la relation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Soutenez le jeu :</a:t>
            </a:r>
          </a:p>
          <a:p>
            <a:pPr marL="0" indent="0">
              <a:buNone/>
            </a:pPr>
            <a:r>
              <a:rPr lang="fr-FR" dirty="0">
                <a:sym typeface="Wingdings" pitchFamily="2" charset="2"/>
              </a:rPr>
              <a:t>rôle ++ pour le développement des capacités:</a:t>
            </a:r>
          </a:p>
          <a:p>
            <a:r>
              <a:rPr lang="fr-FR" dirty="0">
                <a:sym typeface="Wingdings" pitchFamily="2" charset="2"/>
              </a:rPr>
              <a:t>intellectuelles </a:t>
            </a:r>
          </a:p>
          <a:p>
            <a:r>
              <a:rPr lang="fr-FR" dirty="0">
                <a:sym typeface="Wingdings" pitchFamily="2" charset="2"/>
              </a:rPr>
              <a:t>D’acquisition du langage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Espace réservé du contenu 3" descr="affiche_ecrans_avant_3_ans_0.jpg">
            <a:extLst>
              <a:ext uri="{FF2B5EF4-FFF2-40B4-BE49-F238E27FC236}">
                <a16:creationId xmlns:a16="http://schemas.microsoft.com/office/drawing/2014/main" id="{5B2A0382-966A-42B9-B95C-388BF61B60C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3761" y="657610"/>
            <a:ext cx="4310742" cy="609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3D1638-3EF5-408F-A12C-B79C75855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Rassurez les parents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A3E348-E938-4E94-833F-55290E7E9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Pas de retard chez les nourrissons qui n’ont pas accès aux tablettes et smartphones</a:t>
            </a:r>
          </a:p>
          <a:p>
            <a:r>
              <a:rPr lang="fr-FR" dirty="0"/>
              <a:t>Contrairement à ce que défendent les fabricants</a:t>
            </a:r>
          </a:p>
          <a:p>
            <a:pPr marL="0" indent="0">
              <a:buNone/>
            </a:pPr>
            <a:r>
              <a:rPr lang="fr-FR" i="1" dirty="0"/>
              <a:t> </a:t>
            </a:r>
            <a:r>
              <a:rPr lang="fr-FR" i="1" dirty="0">
                <a:sym typeface="Wingdings" pitchFamily="2" charset="2"/>
              </a:rPr>
              <a:t>« plus tôt devant les écrans meilleure est la réussite » ceci est faux !</a:t>
            </a:r>
          </a:p>
          <a:p>
            <a:pPr>
              <a:spcBef>
                <a:spcPts val="0"/>
              </a:spcBef>
              <a:buNone/>
            </a:pPr>
            <a:endParaRPr lang="fr-FR" b="1" dirty="0">
              <a:sym typeface="Wingdings" pitchFamily="2" charset="2"/>
            </a:endParaRPr>
          </a:p>
          <a:p>
            <a:pPr>
              <a:spcBef>
                <a:spcPts val="0"/>
              </a:spcBef>
            </a:pPr>
            <a:r>
              <a:rPr lang="fr-FR" b="1" dirty="0">
                <a:sym typeface="Wingdings" pitchFamily="2" charset="2"/>
              </a:rPr>
              <a:t>Laisser les enfants s’ennuyer </a:t>
            </a:r>
            <a:endParaRPr lang="fr-FR" b="1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91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3102" y="0"/>
            <a:ext cx="8903675" cy="685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5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49C719-342A-40D0-9139-2802BCF14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509"/>
            <a:ext cx="4099560" cy="927462"/>
          </a:xfrm>
        </p:spPr>
        <p:txBody>
          <a:bodyPr>
            <a:normAutofit fontScale="90000"/>
          </a:bodyPr>
          <a:lstStyle/>
          <a:p>
            <a:r>
              <a:rPr lang="fr-FR" dirty="0"/>
              <a:t>				</a:t>
            </a:r>
            <a:r>
              <a:rPr lang="fr-FR" b="1" dirty="0"/>
              <a:t>De 3 à 6 ans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CE3420-6DF6-4A6B-A6D5-8577F10F2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7252"/>
            <a:ext cx="10515600" cy="4639711"/>
          </a:xfrm>
        </p:spPr>
        <p:txBody>
          <a:bodyPr/>
          <a:lstStyle/>
          <a:p>
            <a:r>
              <a:rPr lang="fr-FR" dirty="0"/>
              <a:t>Pas de console de jeu à lui </a:t>
            </a:r>
          </a:p>
          <a:p>
            <a:r>
              <a:rPr lang="fr-FR" dirty="0"/>
              <a:t>Préférez  les jeux vidéo</a:t>
            </a:r>
          </a:p>
          <a:p>
            <a:pPr lvl="1"/>
            <a:r>
              <a:rPr lang="fr-FR" dirty="0"/>
              <a:t> où on joue à plusieurs </a:t>
            </a:r>
          </a:p>
          <a:p>
            <a:pPr lvl="1"/>
            <a:r>
              <a:rPr lang="fr-FR" dirty="0"/>
              <a:t>dans la même pièce</a:t>
            </a:r>
          </a:p>
          <a:p>
            <a:r>
              <a:rPr lang="fr-FR" dirty="0"/>
              <a:t> Moins d’une heure par jour</a:t>
            </a:r>
          </a:p>
          <a:p>
            <a:pPr marL="0" indent="0">
              <a:buNone/>
            </a:pPr>
            <a:r>
              <a:rPr lang="fr-FR" dirty="0"/>
              <a:t> pour tous les  écrans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2" descr="http://www.yapaka.be/sites/yapaka.be/files/styles/large/public/campagne/affiche_ecrans_avant_6_ans_0.jpg">
            <a:extLst>
              <a:ext uri="{FF2B5EF4-FFF2-40B4-BE49-F238E27FC236}">
                <a16:creationId xmlns:a16="http://schemas.microsoft.com/office/drawing/2014/main" id="{148C068D-D0EC-453F-B256-682F93588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8205" y="136782"/>
            <a:ext cx="4900919" cy="6564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577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9E69CA-2074-4600-ABBD-43FA3A4D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6572"/>
            <a:ext cx="3786051" cy="1358538"/>
          </a:xfrm>
        </p:spPr>
        <p:txBody>
          <a:bodyPr>
            <a:normAutofit fontScale="90000"/>
          </a:bodyPr>
          <a:lstStyle/>
          <a:p>
            <a:r>
              <a:rPr lang="fr-FR" dirty="0"/>
              <a:t>				</a:t>
            </a:r>
            <a:r>
              <a:rPr lang="fr-FR" b="1" dirty="0"/>
              <a:t> De 6 à 9 ans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C8255B-3BAD-4E25-85AD-F67BC893C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• Pas de smartphone,</a:t>
            </a:r>
          </a:p>
          <a:p>
            <a:pPr marL="0" indent="0">
              <a:buNone/>
            </a:pPr>
            <a:r>
              <a:rPr lang="fr-FR" sz="7200" dirty="0"/>
              <a:t>.</a:t>
            </a:r>
            <a:r>
              <a:rPr lang="fr-FR" dirty="0"/>
              <a:t> Pas de  tablette , ni d’’internet seul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• Parler de ce qu’il/elle voit à la télé</a:t>
            </a:r>
          </a:p>
        </p:txBody>
      </p:sp>
      <p:pic>
        <p:nvPicPr>
          <p:cNvPr id="4" name="Picture 2" descr="http://www.yapaka.be/sites/yapaka.be/files/styles/large/public/campagne/affiche_ecrans_avant_9_ans_1.jpg">
            <a:extLst>
              <a:ext uri="{FF2B5EF4-FFF2-40B4-BE49-F238E27FC236}">
                <a16:creationId xmlns:a16="http://schemas.microsoft.com/office/drawing/2014/main" id="{ACE3EBFB-2DEB-47E4-9B66-AC0701934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4469" y="764482"/>
            <a:ext cx="4126323" cy="5832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391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9FDDE4-54C6-43AD-A981-7FEDCE1D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ym typeface="Wingdings" pitchFamily="2" charset="2"/>
              </a:rPr>
              <a:t>Initier votre enfant au droit à l’image </a:t>
            </a:r>
            <a:br>
              <a:rPr lang="fr-FR" dirty="0">
                <a:sym typeface="Wingdings" pitchFamily="2" charset="2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A65B48-204B-49F8-91B4-06C1CF825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ym typeface="Wingdings" pitchFamily="2" charset="2"/>
              </a:rPr>
              <a:t>Faire participer votre enfant au tri des photos familiales </a:t>
            </a:r>
          </a:p>
          <a:p>
            <a:r>
              <a:rPr lang="fr-FR" dirty="0">
                <a:sym typeface="Wingdings" pitchFamily="2" charset="2"/>
              </a:rPr>
              <a:t>Demander à l’enfant de choisir les photos de lui qu’il veut garder </a:t>
            </a:r>
          </a:p>
          <a:p>
            <a:r>
              <a:rPr lang="fr-FR" dirty="0">
                <a:sym typeface="Wingdings" pitchFamily="2" charset="2"/>
              </a:rPr>
              <a:t>Activité qui semble banale  sensibilise le droit à l’image</a:t>
            </a:r>
          </a:p>
          <a:p>
            <a:r>
              <a:rPr lang="fr-FR" dirty="0">
                <a:sym typeface="Wingdings" pitchFamily="2" charset="2"/>
              </a:rPr>
              <a:t>Plus tard il aura moins tendance à mettre n’importe quoi sur les réseaux sociaux </a:t>
            </a:r>
          </a:p>
          <a:p>
            <a:r>
              <a:rPr lang="fr-FR" dirty="0">
                <a:sym typeface="Wingdings" pitchFamily="2" charset="2"/>
              </a:rPr>
              <a:t>Déconseiller les parents de mettre des photos à leur enfants sur les réseaux sociaux.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446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C0BDE3-F8CC-420B-BB63-70DE1D8D1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			9 à 12 ans</a:t>
            </a:r>
            <a:br>
              <a:rPr lang="fr-FR" b="1" dirty="0"/>
            </a:b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70ADB2-8DB8-4773-B35D-C86136AB8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5382"/>
            <a:ext cx="10515600" cy="4351338"/>
          </a:xfrm>
        </p:spPr>
        <p:txBody>
          <a:bodyPr>
            <a:normAutofit/>
          </a:bodyPr>
          <a:lstStyle/>
          <a:p>
            <a:r>
              <a:rPr lang="fr-FR" dirty="0"/>
              <a:t>Pas de réseaux sociaux avant </a:t>
            </a:r>
            <a:r>
              <a:rPr lang="fr-FR" dirty="0" smtClean="0"/>
              <a:t>13 </a:t>
            </a:r>
            <a:r>
              <a:rPr lang="fr-FR" dirty="0"/>
              <a:t>ans </a:t>
            </a:r>
          </a:p>
          <a:p>
            <a:r>
              <a:rPr lang="fr-FR" dirty="0"/>
              <a:t>Mais commencer à les sensibiliser:</a:t>
            </a:r>
          </a:p>
          <a:p>
            <a:pPr lvl="1"/>
            <a:r>
              <a:rPr lang="fr-FR" dirty="0">
                <a:sym typeface="Wingdings" pitchFamily="2" charset="2"/>
              </a:rPr>
              <a:t>Evitez de mettre des commentaires des photos </a:t>
            </a:r>
          </a:p>
          <a:p>
            <a:pPr marL="457200" lvl="1" indent="0">
              <a:buNone/>
            </a:pPr>
            <a:r>
              <a:rPr lang="fr-FR" dirty="0">
                <a:sym typeface="Wingdings" pitchFamily="2" charset="2"/>
              </a:rPr>
              <a:t>    ou des vidéos impliquant une tierce personne	</a:t>
            </a:r>
          </a:p>
          <a:p>
            <a:pPr lvl="1"/>
            <a:r>
              <a:rPr lang="fr-FR" dirty="0">
                <a:sym typeface="Wingdings" pitchFamily="2" charset="2"/>
              </a:rPr>
              <a:t>Evitez d’écrire ce qu’il ne pourrait pas dire en face </a:t>
            </a:r>
          </a:p>
          <a:p>
            <a:r>
              <a:rPr lang="fr-FR" dirty="0"/>
              <a:t>Toujours parler de</a:t>
            </a:r>
          </a:p>
          <a:p>
            <a:pPr lvl="1"/>
            <a:r>
              <a:rPr lang="fr-FR" dirty="0"/>
              <a:t>ce qu’il/elle de ce qu’il a vu sur les écrans. </a:t>
            </a:r>
          </a:p>
          <a:p>
            <a:pPr lvl="1"/>
            <a:r>
              <a:rPr lang="fr-FR" dirty="0"/>
              <a:t>ce que les camarades regardent et échangent </a:t>
            </a:r>
          </a:p>
          <a:p>
            <a:pPr marL="457200" lvl="1" indent="0">
              <a:buNone/>
            </a:pPr>
            <a:r>
              <a:rPr lang="fr-FR" dirty="0"/>
              <a:t>    avec eux </a:t>
            </a:r>
          </a:p>
          <a:p>
            <a:endParaRPr lang="fr-FR" dirty="0"/>
          </a:p>
        </p:txBody>
      </p:sp>
      <p:pic>
        <p:nvPicPr>
          <p:cNvPr id="4" name="Picture 2" descr="http://www.yapaka.be/sites/yapaka.be/files/styles/large/public/campagne/affiche_ecrans_avant_12_ans_0.jpg">
            <a:extLst>
              <a:ext uri="{FF2B5EF4-FFF2-40B4-BE49-F238E27FC236}">
                <a16:creationId xmlns:a16="http://schemas.microsoft.com/office/drawing/2014/main" id="{97383D44-2EE0-4643-91C1-C4646EF2E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3708" y="760348"/>
            <a:ext cx="4156975" cy="58755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157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B435DC-DAB0-4863-9040-D4CBA2092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À tout âge : règle des 4 pas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89ADEC-5244-4E2D-8100-E942462F1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Pas le </a:t>
            </a:r>
            <a:r>
              <a:rPr lang="fr-FR" b="1" dirty="0"/>
              <a:t>matin</a:t>
            </a:r>
          </a:p>
          <a:p>
            <a:r>
              <a:rPr lang="fr-FR" dirty="0"/>
              <a:t>Pas en </a:t>
            </a:r>
            <a:r>
              <a:rPr lang="fr-FR" b="1" dirty="0"/>
              <a:t>mangeant</a:t>
            </a:r>
          </a:p>
          <a:p>
            <a:r>
              <a:rPr lang="fr-FR" dirty="0"/>
              <a:t>Pas </a:t>
            </a:r>
            <a:r>
              <a:rPr lang="fr-FR" b="1" dirty="0"/>
              <a:t>avant de dormir </a:t>
            </a:r>
            <a:r>
              <a:rPr lang="fr-FR" dirty="0"/>
              <a:t>(1h minimum)</a:t>
            </a:r>
          </a:p>
          <a:p>
            <a:r>
              <a:rPr lang="fr-FR" dirty="0"/>
              <a:t>Pas </a:t>
            </a:r>
            <a:r>
              <a:rPr lang="fr-FR" b="1" dirty="0"/>
              <a:t>dans la chambre</a:t>
            </a:r>
          </a:p>
          <a:p>
            <a:pPr marL="457200" lvl="1" indent="0">
              <a:buNone/>
            </a:pPr>
            <a:r>
              <a:rPr lang="fr-FR" dirty="0"/>
              <a:t>Y compris pour le téléphone des plus grands...</a:t>
            </a:r>
          </a:p>
          <a:p>
            <a:pPr marL="457200" lvl="1" indent="0">
              <a:buNone/>
            </a:pPr>
            <a:r>
              <a:rPr lang="fr-FR" dirty="0"/>
              <a:t>(Et des parents !)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4B9B5DC-9FF9-4439-85C2-06FD5D71F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299" y="561702"/>
            <a:ext cx="5105844" cy="593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4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C9D5A0-9275-4E7C-985B-C4165CB6F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Rôle des parents : </a:t>
            </a:r>
            <a:r>
              <a:rPr lang="fr-FR" b="1" dirty="0">
                <a:solidFill>
                  <a:srgbClr val="FF0000"/>
                </a:solidFill>
              </a:rPr>
              <a:t>protéger des dangers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1390FB9-20C9-4CAC-B990-369545B45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55304"/>
            <a:ext cx="5329236" cy="4334359"/>
          </a:xfrm>
        </p:spPr>
        <p:txBody>
          <a:bodyPr/>
          <a:lstStyle/>
          <a:p>
            <a:r>
              <a:rPr lang="fr-FR" dirty="0"/>
              <a:t>Internet et la loi :</a:t>
            </a:r>
          </a:p>
          <a:p>
            <a:pPr lvl="1"/>
            <a:r>
              <a:rPr lang="fr-FR" dirty="0"/>
              <a:t>Droit à l’image</a:t>
            </a:r>
          </a:p>
          <a:p>
            <a:pPr lvl="1"/>
            <a:r>
              <a:rPr lang="fr-FR" dirty="0"/>
              <a:t> Intimité</a:t>
            </a:r>
          </a:p>
          <a:p>
            <a:pPr lvl="1"/>
            <a:r>
              <a:rPr lang="fr-FR" dirty="0"/>
              <a:t>Harcèlement</a:t>
            </a:r>
          </a:p>
          <a:p>
            <a:r>
              <a:rPr lang="fr-FR" dirty="0"/>
              <a:t>Les contenus</a:t>
            </a:r>
          </a:p>
          <a:p>
            <a:pPr lvl="1"/>
            <a:r>
              <a:rPr lang="fr-FR" dirty="0"/>
              <a:t>Pornographie, violence	</a:t>
            </a:r>
          </a:p>
          <a:p>
            <a:pPr lvl="1"/>
            <a:r>
              <a:rPr lang="fr-FR" dirty="0"/>
              <a:t>Logiciels de contrôle parental ne suffisent pas</a:t>
            </a:r>
          </a:p>
          <a:p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B323EFA-A511-450C-A599-60C69C70B9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1907899"/>
          </a:xfrm>
        </p:spPr>
        <p:txBody>
          <a:bodyPr/>
          <a:lstStyle/>
          <a:p>
            <a:pPr marL="457200" lvl="1" indent="0">
              <a:buNone/>
            </a:pPr>
            <a:r>
              <a:rPr lang="fr-FR" b="1" dirty="0"/>
              <a:t>En cas de harcèlement sur Internet :</a:t>
            </a:r>
          </a:p>
          <a:p>
            <a:pPr marL="457200" lvl="1" indent="0">
              <a:buNone/>
            </a:pPr>
            <a:r>
              <a:rPr lang="fr-FR" b="1" dirty="0">
                <a:solidFill>
                  <a:srgbClr val="92D050"/>
                </a:solidFill>
              </a:rPr>
              <a:t>N° vert 0 800 200 000</a:t>
            </a:r>
          </a:p>
          <a:p>
            <a:pPr marL="457200" lvl="1" indent="0">
              <a:buNone/>
            </a:pPr>
            <a:r>
              <a:rPr lang="fr-FR" b="1" dirty="0"/>
              <a:t>Lundi au vendredi 9h-19h</a:t>
            </a:r>
          </a:p>
          <a:p>
            <a:pPr marL="457200" lvl="1" indent="0">
              <a:buNone/>
            </a:pPr>
            <a:r>
              <a:rPr lang="fr-FR" b="1" dirty="0"/>
              <a:t>	Très efficaces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CAE98B-292A-43FD-AEB4-9386AF239B4F}"/>
              </a:ext>
            </a:extLst>
          </p:cNvPr>
          <p:cNvSpPr/>
          <p:nvPr/>
        </p:nvSpPr>
        <p:spPr>
          <a:xfrm>
            <a:off x="6520070" y="2505075"/>
            <a:ext cx="4832142" cy="16958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9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1FF75D-949B-4666-BA9F-010DEACC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Rôle des parents : </a:t>
            </a:r>
            <a:r>
              <a:rPr lang="fr-FR" b="1" dirty="0">
                <a:solidFill>
                  <a:srgbClr val="FF0000"/>
                </a:solidFill>
              </a:rPr>
              <a:t>parler avec vos enfants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9B6BFE-1104-4EE3-BB5B-DBE71CE02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Les 3 règles d’Internet :</a:t>
            </a:r>
          </a:p>
          <a:p>
            <a:r>
              <a:rPr lang="fr-FR" dirty="0"/>
              <a:t>TOUT ce qu’on y met peut y être </a:t>
            </a:r>
            <a:r>
              <a:rPr lang="fr-FR" b="1" dirty="0"/>
              <a:t>public</a:t>
            </a:r>
          </a:p>
          <a:p>
            <a:r>
              <a:rPr lang="fr-FR" dirty="0"/>
              <a:t>TOUT ce qu’on y met peut y rester </a:t>
            </a:r>
            <a:r>
              <a:rPr lang="fr-FR" b="1" dirty="0"/>
              <a:t>définitivement</a:t>
            </a:r>
          </a:p>
          <a:p>
            <a:r>
              <a:rPr lang="fr-FR" dirty="0"/>
              <a:t> TOUT ce qu’on y trouve </a:t>
            </a:r>
            <a:r>
              <a:rPr lang="fr-FR" b="1" dirty="0"/>
              <a:t>n’est pas forcément vrai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Si c’est gratuit, c’est </a:t>
            </a:r>
            <a:r>
              <a:rPr lang="fr-FR" b="1" dirty="0"/>
              <a:t>toi le produit</a:t>
            </a:r>
          </a:p>
          <a:p>
            <a:r>
              <a:rPr lang="fr-FR" dirty="0"/>
              <a:t>Publicité</a:t>
            </a:r>
          </a:p>
          <a:p>
            <a:r>
              <a:rPr lang="fr-FR" dirty="0"/>
              <a:t>Collecte des données personnelles</a:t>
            </a:r>
          </a:p>
          <a:p>
            <a:r>
              <a:rPr lang="fr-FR" dirty="0"/>
              <a:t>.Rôle important : </a:t>
            </a:r>
            <a:r>
              <a:rPr lang="fr-FR" dirty="0">
                <a:solidFill>
                  <a:srgbClr val="FF0000"/>
                </a:solidFill>
              </a:rPr>
              <a:t>JOUER avec vos enfants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41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jeux vidéos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Tous les jeux vidéos ont été crées pour stimuler le circuit de la récompense dans le cerveau ( dopamine) , même circuit que lors d’une prise de cocaïne </a:t>
            </a:r>
          </a:p>
          <a:p>
            <a:r>
              <a:rPr lang="fr-FR" dirty="0" smtClean="0"/>
              <a:t>Les </a:t>
            </a:r>
            <a:r>
              <a:rPr lang="fr-FR" dirty="0" err="1" smtClean="0"/>
              <a:t>loots</a:t>
            </a:r>
            <a:r>
              <a:rPr lang="fr-FR" dirty="0" smtClean="0"/>
              <a:t> ( récompenses aléatoires des jeux ) favorisent cette sur stimulation ( comme jouer avec une machine à sous </a:t>
            </a:r>
            <a:r>
              <a:rPr lang="fr-FR" smtClean="0"/>
              <a:t>au casino)</a:t>
            </a:r>
            <a:endParaRPr lang="fr-FR" dirty="0" smtClean="0"/>
          </a:p>
          <a:p>
            <a:r>
              <a:rPr lang="fr-FR" dirty="0" smtClean="0"/>
              <a:t>Dans les jeux vidéos des publicités apparaissent et favorisent d’autres addictions ( que les joueurs n’identifient pas de suite )</a:t>
            </a:r>
          </a:p>
          <a:p>
            <a:r>
              <a:rPr lang="fr-FR" dirty="0" smtClean="0"/>
              <a:t>Même les jeux dits gratuits ( FORTNITE) nécessitent de payer à un moment pour vêtir son avatar ou avancer plus vite dans sa quête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2874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2C9D0C-9357-4F2F-94F4-03D7C41B2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         LE   SOMMEIL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83C9CC-E3F0-439F-81FB-F2D391375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 moyenne en France depuis 2010 diminution de la durée du sommeil de 1h30.</a:t>
            </a:r>
          </a:p>
          <a:p>
            <a:r>
              <a:rPr lang="fr-FR" dirty="0"/>
              <a:t>Mais besoins biologiques de sommeil n’ont pas changé. 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b="1" dirty="0">
                <a:sym typeface="Wingdings" panose="05000000000000000000" pitchFamily="2" charset="2"/>
              </a:rPr>
              <a:t>Nous sommes tous en dette chronique de sommeil.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50520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53" y="161974"/>
            <a:ext cx="10868297" cy="669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5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40959" y="1846211"/>
            <a:ext cx="4182218" cy="33957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0403" y="5468091"/>
            <a:ext cx="798645" cy="49381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5970" y="1148158"/>
            <a:ext cx="3383573" cy="139610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9831" y="3825634"/>
            <a:ext cx="3139712" cy="9571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005840" y="600890"/>
            <a:ext cx="2769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SOIR APRES LE DINER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 flipH="1">
            <a:off x="1190571" y="6064160"/>
            <a:ext cx="919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35 % des élèves de CM2 ont une télévision ou un ordinateur dans leur chambre </a:t>
            </a:r>
          </a:p>
          <a:p>
            <a:r>
              <a:rPr lang="fr-FR" dirty="0" smtClean="0"/>
              <a:t>                                                        Enquête DRESS 2015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122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5288" y="0"/>
            <a:ext cx="10804266" cy="686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9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79212" y="1706440"/>
            <a:ext cx="3084843" cy="242641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3674" y="1890918"/>
            <a:ext cx="3017782" cy="238983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9773" y="4465235"/>
            <a:ext cx="3779848" cy="195088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3699" y="17593"/>
            <a:ext cx="7980356" cy="78645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2456" y="560293"/>
            <a:ext cx="7541406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9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25543F-EB56-440F-8AE7-C62C132C7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27501"/>
          </a:xfrm>
        </p:spPr>
        <p:txBody>
          <a:bodyPr>
            <a:normAutofit/>
          </a:bodyPr>
          <a:lstStyle/>
          <a:p>
            <a:r>
              <a:rPr lang="fr-FR" sz="3100" b="1" dirty="0"/>
              <a:t>Les études montrent quasi toutes un lien entre le temps d’exposition aux écrans et la diminution du temps de sommeil</a:t>
            </a:r>
            <a:r>
              <a:rPr lang="fr-FR" b="1" dirty="0"/>
              <a:t>.</a:t>
            </a:r>
            <a:br>
              <a:rPr lang="fr-FR" b="1" dirty="0"/>
            </a:b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4C3C4C-CB9E-4281-8DA6-EAC39C691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314" y="3557518"/>
            <a:ext cx="10515600" cy="4862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Causes: </a:t>
            </a:r>
          </a:p>
          <a:p>
            <a:r>
              <a:rPr lang="fr-FR" dirty="0"/>
              <a:t>Les médias induisent suspens, dramatisation, stress trop sollicitant pour les enfants:</a:t>
            </a:r>
          </a:p>
          <a:p>
            <a:pPr lvl="1"/>
            <a:r>
              <a:rPr lang="fr-FR" dirty="0"/>
              <a:t>Trop sonore et trop visuel </a:t>
            </a:r>
          </a:p>
          <a:p>
            <a:pPr lvl="1"/>
            <a:r>
              <a:rPr lang="fr-FR" dirty="0"/>
              <a:t>Retarde l’heure de l’endormissement.  </a:t>
            </a:r>
          </a:p>
          <a:p>
            <a:pPr lvl="1"/>
            <a:r>
              <a:rPr lang="fr-FR" dirty="0"/>
              <a:t>Favorise les cauchemars et réveils nocturnes.</a:t>
            </a:r>
          </a:p>
          <a:p>
            <a:pPr marL="0" indent="0">
              <a:buNone/>
            </a:pPr>
            <a:r>
              <a:rPr lang="fr-FR" dirty="0" smtClean="0"/>
              <a:t>ATTENTION aux films mais aussi aux informations télévisées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27314" y="2299063"/>
            <a:ext cx="685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META ANALYSE DE 2015 sur 557 articles toutes nationalités confondues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893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6B922A-A9DC-4352-A115-7DDCD9846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51" y="666205"/>
            <a:ext cx="10724606" cy="3069771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Rôle </a:t>
            </a:r>
            <a:r>
              <a:rPr lang="fr-FR" b="1" dirty="0"/>
              <a:t>de la lumière bleue. 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b="1" dirty="0" smtClean="0"/>
              <a:t>On a découvert en 2000 les cellules ganglionnaires à </a:t>
            </a:r>
            <a:r>
              <a:rPr lang="fr-FR" sz="3600" b="1" dirty="0" err="1" smtClean="0"/>
              <a:t>mélanopsine</a:t>
            </a:r>
            <a:r>
              <a:rPr lang="fr-FR" sz="3600" b="1" dirty="0" smtClean="0"/>
              <a:t> (cellules dans la rétine) ;  la lumière est impliquée dans de nombreuses fonctions non visuelles comme:</a:t>
            </a:r>
            <a:br>
              <a:rPr lang="fr-FR" sz="3600" b="1" dirty="0" smtClean="0"/>
            </a:br>
            <a:r>
              <a:rPr lang="fr-FR" sz="3600" b="1" dirty="0" smtClean="0"/>
              <a:t>la régulation des fonctions cognitives</a:t>
            </a:r>
            <a:br>
              <a:rPr lang="fr-FR" sz="3600" b="1" dirty="0" smtClean="0"/>
            </a:br>
            <a:r>
              <a:rPr lang="fr-FR" sz="3600" b="1" dirty="0" smtClean="0"/>
              <a:t>la régulation de l humeur</a:t>
            </a:r>
            <a:br>
              <a:rPr lang="fr-FR" sz="3600" b="1" dirty="0" smtClean="0"/>
            </a:br>
            <a:r>
              <a:rPr lang="fr-FR" sz="3600" b="1" dirty="0" smtClean="0"/>
              <a:t>la régulation de neurotransmetteurs impliqués dans les processus mnésiques</a:t>
            </a:r>
            <a:br>
              <a:rPr lang="fr-FR" sz="3600" b="1" dirty="0" smtClean="0"/>
            </a:br>
            <a:r>
              <a:rPr lang="fr-FR" sz="3600" b="1" dirty="0" smtClean="0"/>
              <a:t>la régulation du sommeil en agissant sur la synchronisation de l horloge biologique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0117DD-3C73-4735-89E5-4D5BBAC5A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4389120"/>
            <a:ext cx="10252166" cy="2468880"/>
          </a:xfrm>
        </p:spPr>
        <p:txBody>
          <a:bodyPr/>
          <a:lstStyle/>
          <a:p>
            <a:r>
              <a:rPr lang="fr-FR" b="1" dirty="0"/>
              <a:t>La mélatonine</a:t>
            </a:r>
            <a:r>
              <a:rPr lang="fr-FR" dirty="0"/>
              <a:t>: hormone secrétée par le cerveau pour s’endormir. </a:t>
            </a:r>
          </a:p>
          <a:p>
            <a:r>
              <a:rPr lang="fr-FR" dirty="0"/>
              <a:t>La lumière bleue bloque sa production </a:t>
            </a:r>
          </a:p>
          <a:p>
            <a:r>
              <a:rPr lang="fr-FR" dirty="0" smtClean="0"/>
              <a:t>Conséquences : </a:t>
            </a:r>
            <a:endParaRPr lang="fr-FR" dirty="0"/>
          </a:p>
          <a:p>
            <a:pPr lvl="1"/>
            <a:r>
              <a:rPr lang="fr-FR" dirty="0"/>
              <a:t>Difficulté pour s’endormir, </a:t>
            </a:r>
          </a:p>
          <a:p>
            <a:pPr lvl="1"/>
            <a:r>
              <a:rPr lang="fr-FR" dirty="0"/>
              <a:t>Plus d’endormissement la journée</a:t>
            </a:r>
          </a:p>
        </p:txBody>
      </p:sp>
    </p:spTree>
    <p:extLst>
      <p:ext uri="{BB962C8B-B14F-4D97-AF65-F5344CB8AC3E}">
        <p14:creationId xmlns:p14="http://schemas.microsoft.com/office/powerpoint/2010/main" val="191980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1322</Words>
  <Application>Microsoft Office PowerPoint</Application>
  <PresentationFormat>Grand écran</PresentationFormat>
  <Paragraphs>226</Paragraphs>
  <Slides>27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Thème Office</vt:lpstr>
      <vt:lpstr>Introduction. </vt:lpstr>
      <vt:lpstr>Présentation PowerPoint</vt:lpstr>
      <vt:lpstr>                    LE   SOMMEIL</vt:lpstr>
      <vt:lpstr>Présentation PowerPoint</vt:lpstr>
      <vt:lpstr>Présentation PowerPoint</vt:lpstr>
      <vt:lpstr>Présentation PowerPoint</vt:lpstr>
      <vt:lpstr>Présentation PowerPoint</vt:lpstr>
      <vt:lpstr>Les études montrent quasi toutes un lien entre le temps d’exposition aux écrans et la diminution du temps de sommeil. </vt:lpstr>
      <vt:lpstr>Rôle de la lumière bleue.   On a découvert en 2000 les cellules ganglionnaires à mélanopsine (cellules dans la rétine) ;  la lumière est impliquée dans de nombreuses fonctions non visuelles comme: la régulation des fonctions cognitives la régulation de l humeur la régulation de neurotransmetteurs impliqués dans les processus mnésiques la régulation du sommeil en agissant sur la synchronisation de l horloge biologique</vt:lpstr>
      <vt:lpstr>Autres effets des écrans:</vt:lpstr>
      <vt:lpstr> l’utilisation d’écrans de la naissance à 3 ans altère les acquisitions cognitives des enfants</vt:lpstr>
      <vt:lpstr>Notion « d’attention paradoxale »: </vt:lpstr>
      <vt:lpstr>Physiologie de l’attention. </vt:lpstr>
      <vt:lpstr>Effets des écrans</vt:lpstr>
      <vt:lpstr>         PERFORMANCE SCOLAIRE/ ECRAN</vt:lpstr>
      <vt:lpstr>Présentation PowerPoint</vt:lpstr>
      <vt:lpstr>Importances de règles d’usage des écrans</vt:lpstr>
      <vt:lpstr>    Avant 3 ans </vt:lpstr>
      <vt:lpstr>Rassurez les parents</vt:lpstr>
      <vt:lpstr>    De 3 à 6 ans </vt:lpstr>
      <vt:lpstr>     De 6 à 9 ans </vt:lpstr>
      <vt:lpstr>Initier votre enfant au droit à l’image  </vt:lpstr>
      <vt:lpstr>   9 à 12 ans </vt:lpstr>
      <vt:lpstr>À tout âge : règle des 4 pas </vt:lpstr>
      <vt:lpstr>Rôle des parents : protéger des dangers</vt:lpstr>
      <vt:lpstr>Rôle des parents : parler avec vos enfants</vt:lpstr>
      <vt:lpstr>Les jeux vidéos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Ghita</dc:creator>
  <cp:lastModifiedBy>Louise Goldstein-Bramly</cp:lastModifiedBy>
  <cp:revision>100</cp:revision>
  <dcterms:created xsi:type="dcterms:W3CDTF">2019-02-03T17:05:03Z</dcterms:created>
  <dcterms:modified xsi:type="dcterms:W3CDTF">2020-06-18T09:59:42Z</dcterms:modified>
</cp:coreProperties>
</file>