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colors2.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3" r:id="rId3"/>
    <p:sldId id="257" r:id="rId4"/>
    <p:sldId id="260" r:id="rId5"/>
    <p:sldId id="261" r:id="rId6"/>
    <p:sldId id="263" r:id="rId7"/>
    <p:sldId id="271" r:id="rId8"/>
    <p:sldId id="258" r:id="rId9"/>
    <p:sldId id="265" r:id="rId10"/>
    <p:sldId id="266" r:id="rId11"/>
    <p:sldId id="267" r:id="rId12"/>
    <p:sldId id="268" r:id="rId13"/>
    <p:sldId id="272" r:id="rId14"/>
    <p:sldId id="269" r:id="rId15"/>
    <p:sldId id="270" r:id="rId1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50" d="100"/>
          <a:sy n="50" d="100"/>
        </p:scale>
        <p:origin x="-32" y="-30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B48F307-D6E3-4F1E-B766-2AACB4B64FC7}"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fr-FR"/>
        </a:p>
      </dgm:t>
    </dgm:pt>
    <dgm:pt modelId="{C3DC556A-E268-4090-B107-BEF3A0D13A2C}">
      <dgm:prSet phldrT="[Texte]"/>
      <dgm:spPr>
        <a:solidFill>
          <a:schemeClr val="accent2"/>
        </a:solidFill>
      </dgm:spPr>
      <dgm:t>
        <a:bodyPr/>
        <a:lstStyle/>
        <a:p>
          <a:r>
            <a:rPr lang="fr-FR" dirty="0" smtClean="0"/>
            <a:t>Le partage des allocations familiales est prévu (art. L.521-2 et R.521-2 CSS)</a:t>
          </a:r>
          <a:endParaRPr lang="fr-FR" dirty="0"/>
        </a:p>
      </dgm:t>
    </dgm:pt>
    <dgm:pt modelId="{B45C1CEA-B065-4F83-A456-099D21FDAD21}" type="parTrans" cxnId="{10A44A74-CBDE-4DB5-A888-4DAEF6B7ABED}">
      <dgm:prSet/>
      <dgm:spPr/>
      <dgm:t>
        <a:bodyPr/>
        <a:lstStyle/>
        <a:p>
          <a:endParaRPr lang="fr-FR"/>
        </a:p>
      </dgm:t>
    </dgm:pt>
    <dgm:pt modelId="{C0DD2451-259F-409A-9927-F81B0DB34A65}" type="sibTrans" cxnId="{10A44A74-CBDE-4DB5-A888-4DAEF6B7ABED}">
      <dgm:prSet/>
      <dgm:spPr/>
      <dgm:t>
        <a:bodyPr/>
        <a:lstStyle/>
        <a:p>
          <a:endParaRPr lang="fr-FR"/>
        </a:p>
      </dgm:t>
    </dgm:pt>
    <dgm:pt modelId="{0D47119D-7820-4C3C-ACC2-E35F82CF3D32}">
      <dgm:prSet phldrT="[Texte]"/>
      <dgm:spPr>
        <a:solidFill>
          <a:schemeClr val="accent2"/>
        </a:solidFill>
      </dgm:spPr>
      <dgm:t>
        <a:bodyPr/>
        <a:lstStyle/>
        <a:p>
          <a:r>
            <a:rPr lang="fr-FR" dirty="0" smtClean="0"/>
            <a:t>Les APL sont versées proportionnellement aux parents exerçant la résidence alternée</a:t>
          </a:r>
          <a:endParaRPr lang="fr-FR" dirty="0"/>
        </a:p>
      </dgm:t>
    </dgm:pt>
    <dgm:pt modelId="{2CF79F38-7395-433B-B5E6-D9D760C53395}" type="parTrans" cxnId="{D7D406D4-9BA1-44BA-B3A9-858E4F4C2E15}">
      <dgm:prSet/>
      <dgm:spPr/>
      <dgm:t>
        <a:bodyPr/>
        <a:lstStyle/>
        <a:p>
          <a:endParaRPr lang="fr-FR"/>
        </a:p>
      </dgm:t>
    </dgm:pt>
    <dgm:pt modelId="{326BF6BA-96D1-41D7-BB76-4324C00EFB1F}" type="sibTrans" cxnId="{D7D406D4-9BA1-44BA-B3A9-858E4F4C2E15}">
      <dgm:prSet/>
      <dgm:spPr/>
      <dgm:t>
        <a:bodyPr/>
        <a:lstStyle/>
        <a:p>
          <a:endParaRPr lang="fr-FR"/>
        </a:p>
      </dgm:t>
    </dgm:pt>
    <dgm:pt modelId="{38943A10-6839-42CB-926C-080A65685E8E}" type="pres">
      <dgm:prSet presAssocID="{CB48F307-D6E3-4F1E-B766-2AACB4B64FC7}" presName="diagram" presStyleCnt="0">
        <dgm:presLayoutVars>
          <dgm:dir/>
          <dgm:resizeHandles val="exact"/>
        </dgm:presLayoutVars>
      </dgm:prSet>
      <dgm:spPr/>
      <dgm:t>
        <a:bodyPr/>
        <a:lstStyle/>
        <a:p>
          <a:endParaRPr lang="fr-FR"/>
        </a:p>
      </dgm:t>
    </dgm:pt>
    <dgm:pt modelId="{B9DCE759-0446-4DAF-902A-CD31F98D90D6}" type="pres">
      <dgm:prSet presAssocID="{C3DC556A-E268-4090-B107-BEF3A0D13A2C}" presName="node" presStyleLbl="node1" presStyleIdx="0" presStyleCnt="2">
        <dgm:presLayoutVars>
          <dgm:bulletEnabled val="1"/>
        </dgm:presLayoutVars>
      </dgm:prSet>
      <dgm:spPr/>
      <dgm:t>
        <a:bodyPr/>
        <a:lstStyle/>
        <a:p>
          <a:endParaRPr lang="fr-FR"/>
        </a:p>
      </dgm:t>
    </dgm:pt>
    <dgm:pt modelId="{034A0737-C38A-418A-B0B7-40A072C4B5A5}" type="pres">
      <dgm:prSet presAssocID="{C0DD2451-259F-409A-9927-F81B0DB34A65}" presName="sibTrans" presStyleCnt="0"/>
      <dgm:spPr/>
    </dgm:pt>
    <dgm:pt modelId="{F9610A47-B335-46BB-AD18-83925005B274}" type="pres">
      <dgm:prSet presAssocID="{0D47119D-7820-4C3C-ACC2-E35F82CF3D32}" presName="node" presStyleLbl="node1" presStyleIdx="1" presStyleCnt="2">
        <dgm:presLayoutVars>
          <dgm:bulletEnabled val="1"/>
        </dgm:presLayoutVars>
      </dgm:prSet>
      <dgm:spPr/>
      <dgm:t>
        <a:bodyPr/>
        <a:lstStyle/>
        <a:p>
          <a:endParaRPr lang="fr-FR"/>
        </a:p>
      </dgm:t>
    </dgm:pt>
  </dgm:ptLst>
  <dgm:cxnLst>
    <dgm:cxn modelId="{D7D406D4-9BA1-44BA-B3A9-858E4F4C2E15}" srcId="{CB48F307-D6E3-4F1E-B766-2AACB4B64FC7}" destId="{0D47119D-7820-4C3C-ACC2-E35F82CF3D32}" srcOrd="1" destOrd="0" parTransId="{2CF79F38-7395-433B-B5E6-D9D760C53395}" sibTransId="{326BF6BA-96D1-41D7-BB76-4324C00EFB1F}"/>
    <dgm:cxn modelId="{10A44A74-CBDE-4DB5-A888-4DAEF6B7ABED}" srcId="{CB48F307-D6E3-4F1E-B766-2AACB4B64FC7}" destId="{C3DC556A-E268-4090-B107-BEF3A0D13A2C}" srcOrd="0" destOrd="0" parTransId="{B45C1CEA-B065-4F83-A456-099D21FDAD21}" sibTransId="{C0DD2451-259F-409A-9927-F81B0DB34A65}"/>
    <dgm:cxn modelId="{607BBECC-0F3B-4668-970C-ABE7665E1AD9}" type="presOf" srcId="{CB48F307-D6E3-4F1E-B766-2AACB4B64FC7}" destId="{38943A10-6839-42CB-926C-080A65685E8E}" srcOrd="0" destOrd="0" presId="urn:microsoft.com/office/officeart/2005/8/layout/default"/>
    <dgm:cxn modelId="{FF36434A-DE47-4BDE-9F07-6ECBA48C7786}" type="presOf" srcId="{C3DC556A-E268-4090-B107-BEF3A0D13A2C}" destId="{B9DCE759-0446-4DAF-902A-CD31F98D90D6}" srcOrd="0" destOrd="0" presId="urn:microsoft.com/office/officeart/2005/8/layout/default"/>
    <dgm:cxn modelId="{5860C7A1-C475-47FA-97D3-F96C7B353AD9}" type="presOf" srcId="{0D47119D-7820-4C3C-ACC2-E35F82CF3D32}" destId="{F9610A47-B335-46BB-AD18-83925005B274}" srcOrd="0" destOrd="0" presId="urn:microsoft.com/office/officeart/2005/8/layout/default"/>
    <dgm:cxn modelId="{4B21472F-7E39-4543-8DEF-2287663433FA}" type="presParOf" srcId="{38943A10-6839-42CB-926C-080A65685E8E}" destId="{B9DCE759-0446-4DAF-902A-CD31F98D90D6}" srcOrd="0" destOrd="0" presId="urn:microsoft.com/office/officeart/2005/8/layout/default"/>
    <dgm:cxn modelId="{D34E022C-7BC8-49DB-9EEE-C01977DF2138}" type="presParOf" srcId="{38943A10-6839-42CB-926C-080A65685E8E}" destId="{034A0737-C38A-418A-B0B7-40A072C4B5A5}" srcOrd="1" destOrd="0" presId="urn:microsoft.com/office/officeart/2005/8/layout/default"/>
    <dgm:cxn modelId="{0A41C6DE-BF72-4430-8AE0-043FC4D9B3C0}" type="presParOf" srcId="{38943A10-6839-42CB-926C-080A65685E8E}" destId="{F9610A47-B335-46BB-AD18-83925005B274}" srcOrd="2" destOrd="0" presId="urn:microsoft.com/office/officeart/2005/8/layout/default"/>
  </dgm:cxnLst>
  <dgm:bg/>
  <dgm:whole/>
</dgm:dataModel>
</file>

<file path=ppt/diagrams/data2.xml><?xml version="1.0" encoding="utf-8"?>
<dgm:dataModel xmlns:dgm="http://schemas.openxmlformats.org/drawingml/2006/diagram" xmlns:a="http://schemas.openxmlformats.org/drawingml/2006/main">
  <dgm:ptLst>
    <dgm:pt modelId="{0BE109D6-6D8F-43C5-AA75-A849C81A15A7}" type="doc">
      <dgm:prSet loTypeId="urn:microsoft.com/office/officeart/2005/8/layout/hProcess7" loCatId="list" qsTypeId="urn:microsoft.com/office/officeart/2005/8/quickstyle/simple1" qsCatId="simple" csTypeId="urn:microsoft.com/office/officeart/2005/8/colors/accent1_2" csCatId="accent1" phldr="1"/>
      <dgm:spPr/>
      <dgm:t>
        <a:bodyPr/>
        <a:lstStyle/>
        <a:p>
          <a:endParaRPr lang="fr-FR"/>
        </a:p>
      </dgm:t>
    </dgm:pt>
    <dgm:pt modelId="{BC861ED1-9F74-4B09-8F02-252CE1518A0F}">
      <dgm:prSet phldrT="[Texte]" phldr="1"/>
      <dgm:spPr>
        <a:solidFill>
          <a:schemeClr val="accent2"/>
        </a:solidFill>
        <a:ln>
          <a:solidFill>
            <a:schemeClr val="accent2"/>
          </a:solidFill>
        </a:ln>
      </dgm:spPr>
      <dgm:t>
        <a:bodyPr/>
        <a:lstStyle/>
        <a:p>
          <a:endParaRPr lang="fr-FR"/>
        </a:p>
      </dgm:t>
    </dgm:pt>
    <dgm:pt modelId="{D399B2B6-8604-4A0A-B4D6-1F7A99AB4E90}" type="parTrans" cxnId="{C00E68A8-81C5-4B5F-85C0-7A7907CD2E20}">
      <dgm:prSet/>
      <dgm:spPr/>
      <dgm:t>
        <a:bodyPr/>
        <a:lstStyle/>
        <a:p>
          <a:endParaRPr lang="fr-FR"/>
        </a:p>
      </dgm:t>
    </dgm:pt>
    <dgm:pt modelId="{0D747637-5E7C-43B8-A5C5-00845C4D64A7}" type="sibTrans" cxnId="{C00E68A8-81C5-4B5F-85C0-7A7907CD2E20}">
      <dgm:prSet/>
      <dgm:spPr/>
      <dgm:t>
        <a:bodyPr/>
        <a:lstStyle/>
        <a:p>
          <a:endParaRPr lang="fr-FR"/>
        </a:p>
      </dgm:t>
    </dgm:pt>
    <dgm:pt modelId="{97586E4C-4472-4BCF-BA6C-C61BA78210BA}">
      <dgm:prSet phldrT="[Texte]"/>
      <dgm:spPr/>
      <dgm:t>
        <a:bodyPr/>
        <a:lstStyle/>
        <a:p>
          <a:r>
            <a:rPr lang="fr-FR" b="0" dirty="0" smtClean="0">
              <a:solidFill>
                <a:schemeClr val="bg1"/>
              </a:solidFill>
            </a:rPr>
            <a:t>Facteur 1 : Les pères ne demandent pas souvent la résidence habituelle chez eux</a:t>
          </a:r>
          <a:endParaRPr lang="fr-FR" b="0" dirty="0">
            <a:solidFill>
              <a:schemeClr val="bg1"/>
            </a:solidFill>
          </a:endParaRPr>
        </a:p>
      </dgm:t>
    </dgm:pt>
    <dgm:pt modelId="{A1EBE937-AA0C-4AFF-8482-61DC4DC59D1B}" type="parTrans" cxnId="{CCE5E9D2-C2FD-49EE-87A3-E0A954B72DB8}">
      <dgm:prSet/>
      <dgm:spPr/>
      <dgm:t>
        <a:bodyPr/>
        <a:lstStyle/>
        <a:p>
          <a:endParaRPr lang="fr-FR"/>
        </a:p>
      </dgm:t>
    </dgm:pt>
    <dgm:pt modelId="{87DD2B5D-8CAE-43C3-AEEA-EC521CB0BF29}" type="sibTrans" cxnId="{CCE5E9D2-C2FD-49EE-87A3-E0A954B72DB8}">
      <dgm:prSet/>
      <dgm:spPr/>
      <dgm:t>
        <a:bodyPr/>
        <a:lstStyle/>
        <a:p>
          <a:endParaRPr lang="fr-FR"/>
        </a:p>
      </dgm:t>
    </dgm:pt>
    <dgm:pt modelId="{BBF5043F-BEDB-47BA-8F00-C13CE5DE2D21}">
      <dgm:prSet phldrT="[Texte]" phldr="1"/>
      <dgm:spPr>
        <a:solidFill>
          <a:schemeClr val="accent2"/>
        </a:solidFill>
      </dgm:spPr>
      <dgm:t>
        <a:bodyPr/>
        <a:lstStyle/>
        <a:p>
          <a:endParaRPr lang="fr-FR"/>
        </a:p>
      </dgm:t>
    </dgm:pt>
    <dgm:pt modelId="{911320B7-2850-4041-BAE5-1354D0DD3DBB}" type="parTrans" cxnId="{4FDCE478-0CB0-48AD-AAEB-F92762FBDDBC}">
      <dgm:prSet/>
      <dgm:spPr/>
      <dgm:t>
        <a:bodyPr/>
        <a:lstStyle/>
        <a:p>
          <a:endParaRPr lang="fr-FR"/>
        </a:p>
      </dgm:t>
    </dgm:pt>
    <dgm:pt modelId="{6C3565BC-5BCE-4506-8D01-B5786B3604DB}" type="sibTrans" cxnId="{4FDCE478-0CB0-48AD-AAEB-F92762FBDDBC}">
      <dgm:prSet/>
      <dgm:spPr/>
      <dgm:t>
        <a:bodyPr/>
        <a:lstStyle/>
        <a:p>
          <a:endParaRPr lang="fr-FR"/>
        </a:p>
      </dgm:t>
    </dgm:pt>
    <dgm:pt modelId="{22245AB7-59B0-45E4-A3EB-6013F87E7FF2}">
      <dgm:prSet phldrT="[Texte]"/>
      <dgm:spPr/>
      <dgm:t>
        <a:bodyPr/>
        <a:lstStyle/>
        <a:p>
          <a:r>
            <a:rPr lang="fr-FR" dirty="0" smtClean="0"/>
            <a:t>Facteur 2 : La division sexuée du travail avant et après la séparation favorise la fixation de la résidence habituelle des enfants chez la mère</a:t>
          </a:r>
          <a:endParaRPr lang="fr-FR" dirty="0"/>
        </a:p>
      </dgm:t>
    </dgm:pt>
    <dgm:pt modelId="{CC6BF509-1FBF-4D7D-81D3-BB27B14117A6}" type="parTrans" cxnId="{B84C8CAC-9EE0-414B-812A-08F27A6C9346}">
      <dgm:prSet/>
      <dgm:spPr/>
      <dgm:t>
        <a:bodyPr/>
        <a:lstStyle/>
        <a:p>
          <a:endParaRPr lang="fr-FR"/>
        </a:p>
      </dgm:t>
    </dgm:pt>
    <dgm:pt modelId="{0F70EE9D-6264-4E3E-9878-D715D0E3F014}" type="sibTrans" cxnId="{B84C8CAC-9EE0-414B-812A-08F27A6C9346}">
      <dgm:prSet/>
      <dgm:spPr/>
      <dgm:t>
        <a:bodyPr/>
        <a:lstStyle/>
        <a:p>
          <a:endParaRPr lang="fr-FR"/>
        </a:p>
      </dgm:t>
    </dgm:pt>
    <dgm:pt modelId="{C8CAC357-FCCA-4A43-87B9-663B88F8EEF6}">
      <dgm:prSet phldrT="[Texte]" phldr="1"/>
      <dgm:spPr>
        <a:solidFill>
          <a:schemeClr val="accent2"/>
        </a:solidFill>
      </dgm:spPr>
      <dgm:t>
        <a:bodyPr/>
        <a:lstStyle/>
        <a:p>
          <a:endParaRPr lang="fr-FR"/>
        </a:p>
      </dgm:t>
    </dgm:pt>
    <dgm:pt modelId="{9F8483CF-975D-4E9B-8128-F8A8FA1427F2}" type="parTrans" cxnId="{3FF1E274-F435-4193-AEDB-4E3C12E0CCB3}">
      <dgm:prSet/>
      <dgm:spPr/>
      <dgm:t>
        <a:bodyPr/>
        <a:lstStyle/>
        <a:p>
          <a:endParaRPr lang="fr-FR"/>
        </a:p>
      </dgm:t>
    </dgm:pt>
    <dgm:pt modelId="{83F586F2-88E5-4712-9AC1-626E69E5BAB8}" type="sibTrans" cxnId="{3FF1E274-F435-4193-AEDB-4E3C12E0CCB3}">
      <dgm:prSet/>
      <dgm:spPr/>
      <dgm:t>
        <a:bodyPr/>
        <a:lstStyle/>
        <a:p>
          <a:endParaRPr lang="fr-FR"/>
        </a:p>
      </dgm:t>
    </dgm:pt>
    <dgm:pt modelId="{7DD360A5-6B7A-48C7-BE92-42B7C4A9F267}">
      <dgm:prSet phldrT="[Texte]"/>
      <dgm:spPr/>
      <dgm:t>
        <a:bodyPr/>
        <a:lstStyle/>
        <a:p>
          <a:r>
            <a:rPr lang="fr-FR" dirty="0" smtClean="0"/>
            <a:t>Facteur 3 : Les préjugés sociaux sont encore largement présents : le père s’occupe de l’entretien financier, tandis que la mère s’occupe de l’éducation au quotidien</a:t>
          </a:r>
          <a:endParaRPr lang="fr-FR" dirty="0"/>
        </a:p>
      </dgm:t>
    </dgm:pt>
    <dgm:pt modelId="{8645BB43-B492-4315-A906-493ADEC2EBFB}" type="parTrans" cxnId="{1FA59D9B-800E-4204-9FC8-6AC80BD91A55}">
      <dgm:prSet/>
      <dgm:spPr/>
      <dgm:t>
        <a:bodyPr/>
        <a:lstStyle/>
        <a:p>
          <a:endParaRPr lang="fr-FR"/>
        </a:p>
      </dgm:t>
    </dgm:pt>
    <dgm:pt modelId="{0967D363-67A9-486E-89DA-0DA27372E912}" type="sibTrans" cxnId="{1FA59D9B-800E-4204-9FC8-6AC80BD91A55}">
      <dgm:prSet/>
      <dgm:spPr/>
      <dgm:t>
        <a:bodyPr/>
        <a:lstStyle/>
        <a:p>
          <a:endParaRPr lang="fr-FR"/>
        </a:p>
      </dgm:t>
    </dgm:pt>
    <dgm:pt modelId="{A654B146-5AB8-493E-BFF9-94CF54F515FF}" type="pres">
      <dgm:prSet presAssocID="{0BE109D6-6D8F-43C5-AA75-A849C81A15A7}" presName="Name0" presStyleCnt="0">
        <dgm:presLayoutVars>
          <dgm:dir/>
          <dgm:animLvl val="lvl"/>
          <dgm:resizeHandles val="exact"/>
        </dgm:presLayoutVars>
      </dgm:prSet>
      <dgm:spPr/>
      <dgm:t>
        <a:bodyPr/>
        <a:lstStyle/>
        <a:p>
          <a:endParaRPr lang="fr-FR"/>
        </a:p>
      </dgm:t>
    </dgm:pt>
    <dgm:pt modelId="{9EC80165-A707-44F7-96B6-D891BD4A2453}" type="pres">
      <dgm:prSet presAssocID="{BC861ED1-9F74-4B09-8F02-252CE1518A0F}" presName="compositeNode" presStyleCnt="0">
        <dgm:presLayoutVars>
          <dgm:bulletEnabled val="1"/>
        </dgm:presLayoutVars>
      </dgm:prSet>
      <dgm:spPr/>
    </dgm:pt>
    <dgm:pt modelId="{DCED6CCC-E0E4-497F-ACAF-52AE7EA9FD1B}" type="pres">
      <dgm:prSet presAssocID="{BC861ED1-9F74-4B09-8F02-252CE1518A0F}" presName="bgRect" presStyleLbl="node1" presStyleIdx="0" presStyleCnt="3"/>
      <dgm:spPr/>
      <dgm:t>
        <a:bodyPr/>
        <a:lstStyle/>
        <a:p>
          <a:endParaRPr lang="fr-FR"/>
        </a:p>
      </dgm:t>
    </dgm:pt>
    <dgm:pt modelId="{3969F762-7017-4207-BCD8-AD0B3A899E10}" type="pres">
      <dgm:prSet presAssocID="{BC861ED1-9F74-4B09-8F02-252CE1518A0F}" presName="parentNode" presStyleLbl="node1" presStyleIdx="0" presStyleCnt="3">
        <dgm:presLayoutVars>
          <dgm:chMax val="0"/>
          <dgm:bulletEnabled val="1"/>
        </dgm:presLayoutVars>
      </dgm:prSet>
      <dgm:spPr/>
      <dgm:t>
        <a:bodyPr/>
        <a:lstStyle/>
        <a:p>
          <a:endParaRPr lang="fr-FR"/>
        </a:p>
      </dgm:t>
    </dgm:pt>
    <dgm:pt modelId="{81A4F719-3E90-4807-AEB2-764E5C5252DC}" type="pres">
      <dgm:prSet presAssocID="{BC861ED1-9F74-4B09-8F02-252CE1518A0F}" presName="childNode" presStyleLbl="node1" presStyleIdx="0" presStyleCnt="3">
        <dgm:presLayoutVars>
          <dgm:bulletEnabled val="1"/>
        </dgm:presLayoutVars>
      </dgm:prSet>
      <dgm:spPr/>
      <dgm:t>
        <a:bodyPr/>
        <a:lstStyle/>
        <a:p>
          <a:endParaRPr lang="fr-FR"/>
        </a:p>
      </dgm:t>
    </dgm:pt>
    <dgm:pt modelId="{3932D1B0-A376-44DB-8BCE-A47DD87CC276}" type="pres">
      <dgm:prSet presAssocID="{0D747637-5E7C-43B8-A5C5-00845C4D64A7}" presName="hSp" presStyleCnt="0"/>
      <dgm:spPr/>
    </dgm:pt>
    <dgm:pt modelId="{D9054938-F212-4B73-AD12-286090CEC2A5}" type="pres">
      <dgm:prSet presAssocID="{0D747637-5E7C-43B8-A5C5-00845C4D64A7}" presName="vProcSp" presStyleCnt="0"/>
      <dgm:spPr/>
    </dgm:pt>
    <dgm:pt modelId="{531108B5-D273-4D7A-8917-6CFFABE9FB93}" type="pres">
      <dgm:prSet presAssocID="{0D747637-5E7C-43B8-A5C5-00845C4D64A7}" presName="vSp1" presStyleCnt="0"/>
      <dgm:spPr/>
    </dgm:pt>
    <dgm:pt modelId="{08B04F8B-7307-4B5A-8852-7AA393B1C0B4}" type="pres">
      <dgm:prSet presAssocID="{0D747637-5E7C-43B8-A5C5-00845C4D64A7}" presName="simulatedConn" presStyleLbl="solidFgAcc1" presStyleIdx="0" presStyleCnt="2"/>
      <dgm:spPr/>
    </dgm:pt>
    <dgm:pt modelId="{7F2B120C-BBBE-4B41-8499-42FC40606E3C}" type="pres">
      <dgm:prSet presAssocID="{0D747637-5E7C-43B8-A5C5-00845C4D64A7}" presName="vSp2" presStyleCnt="0"/>
      <dgm:spPr/>
    </dgm:pt>
    <dgm:pt modelId="{58D47F2D-28B9-4230-ACFD-059DE0967030}" type="pres">
      <dgm:prSet presAssocID="{0D747637-5E7C-43B8-A5C5-00845C4D64A7}" presName="sibTrans" presStyleCnt="0"/>
      <dgm:spPr/>
    </dgm:pt>
    <dgm:pt modelId="{6948C579-EAC1-4FCC-9B85-8A47579EF020}" type="pres">
      <dgm:prSet presAssocID="{BBF5043F-BEDB-47BA-8F00-C13CE5DE2D21}" presName="compositeNode" presStyleCnt="0">
        <dgm:presLayoutVars>
          <dgm:bulletEnabled val="1"/>
        </dgm:presLayoutVars>
      </dgm:prSet>
      <dgm:spPr/>
    </dgm:pt>
    <dgm:pt modelId="{32C57475-B255-448F-990E-A9E16116F0D1}" type="pres">
      <dgm:prSet presAssocID="{BBF5043F-BEDB-47BA-8F00-C13CE5DE2D21}" presName="bgRect" presStyleLbl="node1" presStyleIdx="1" presStyleCnt="3"/>
      <dgm:spPr/>
      <dgm:t>
        <a:bodyPr/>
        <a:lstStyle/>
        <a:p>
          <a:endParaRPr lang="fr-FR"/>
        </a:p>
      </dgm:t>
    </dgm:pt>
    <dgm:pt modelId="{A4BC66BD-4BAC-4868-887E-6E6FF9F81AFE}" type="pres">
      <dgm:prSet presAssocID="{BBF5043F-BEDB-47BA-8F00-C13CE5DE2D21}" presName="parentNode" presStyleLbl="node1" presStyleIdx="1" presStyleCnt="3">
        <dgm:presLayoutVars>
          <dgm:chMax val="0"/>
          <dgm:bulletEnabled val="1"/>
        </dgm:presLayoutVars>
      </dgm:prSet>
      <dgm:spPr/>
      <dgm:t>
        <a:bodyPr/>
        <a:lstStyle/>
        <a:p>
          <a:endParaRPr lang="fr-FR"/>
        </a:p>
      </dgm:t>
    </dgm:pt>
    <dgm:pt modelId="{07A347AD-E50F-4A9E-9825-48E87BD80B57}" type="pres">
      <dgm:prSet presAssocID="{BBF5043F-BEDB-47BA-8F00-C13CE5DE2D21}" presName="childNode" presStyleLbl="node1" presStyleIdx="1" presStyleCnt="3">
        <dgm:presLayoutVars>
          <dgm:bulletEnabled val="1"/>
        </dgm:presLayoutVars>
      </dgm:prSet>
      <dgm:spPr/>
      <dgm:t>
        <a:bodyPr/>
        <a:lstStyle/>
        <a:p>
          <a:endParaRPr lang="fr-FR"/>
        </a:p>
      </dgm:t>
    </dgm:pt>
    <dgm:pt modelId="{8E023BA3-E365-49EC-99B0-4F405762BA4D}" type="pres">
      <dgm:prSet presAssocID="{6C3565BC-5BCE-4506-8D01-B5786B3604DB}" presName="hSp" presStyleCnt="0"/>
      <dgm:spPr/>
    </dgm:pt>
    <dgm:pt modelId="{2B381BBC-D823-455E-8865-9CE59CBF4C31}" type="pres">
      <dgm:prSet presAssocID="{6C3565BC-5BCE-4506-8D01-B5786B3604DB}" presName="vProcSp" presStyleCnt="0"/>
      <dgm:spPr/>
    </dgm:pt>
    <dgm:pt modelId="{EC41C0EB-16C8-45AC-9DE7-D073B98F423F}" type="pres">
      <dgm:prSet presAssocID="{6C3565BC-5BCE-4506-8D01-B5786B3604DB}" presName="vSp1" presStyleCnt="0"/>
      <dgm:spPr/>
    </dgm:pt>
    <dgm:pt modelId="{C3FDF973-6FB2-448A-B7ED-2D0F98D202D8}" type="pres">
      <dgm:prSet presAssocID="{6C3565BC-5BCE-4506-8D01-B5786B3604DB}" presName="simulatedConn" presStyleLbl="solidFgAcc1" presStyleIdx="1" presStyleCnt="2"/>
      <dgm:spPr/>
    </dgm:pt>
    <dgm:pt modelId="{701B91F1-DD8B-4816-BEBB-4D8C68D4B33D}" type="pres">
      <dgm:prSet presAssocID="{6C3565BC-5BCE-4506-8D01-B5786B3604DB}" presName="vSp2" presStyleCnt="0"/>
      <dgm:spPr/>
    </dgm:pt>
    <dgm:pt modelId="{AA0B1DBF-7553-4F2E-BB78-61C8188A15E3}" type="pres">
      <dgm:prSet presAssocID="{6C3565BC-5BCE-4506-8D01-B5786B3604DB}" presName="sibTrans" presStyleCnt="0"/>
      <dgm:spPr/>
    </dgm:pt>
    <dgm:pt modelId="{80E23175-2FEB-4DFE-AAA2-CFD78D7E1553}" type="pres">
      <dgm:prSet presAssocID="{C8CAC357-FCCA-4A43-87B9-663B88F8EEF6}" presName="compositeNode" presStyleCnt="0">
        <dgm:presLayoutVars>
          <dgm:bulletEnabled val="1"/>
        </dgm:presLayoutVars>
      </dgm:prSet>
      <dgm:spPr/>
    </dgm:pt>
    <dgm:pt modelId="{F0AC0B67-744F-4B6C-B617-5E6FD8921DA0}" type="pres">
      <dgm:prSet presAssocID="{C8CAC357-FCCA-4A43-87B9-663B88F8EEF6}" presName="bgRect" presStyleLbl="node1" presStyleIdx="2" presStyleCnt="3"/>
      <dgm:spPr/>
      <dgm:t>
        <a:bodyPr/>
        <a:lstStyle/>
        <a:p>
          <a:endParaRPr lang="fr-FR"/>
        </a:p>
      </dgm:t>
    </dgm:pt>
    <dgm:pt modelId="{6E7F5343-BE19-4A1A-9A0F-EA62169F36E2}" type="pres">
      <dgm:prSet presAssocID="{C8CAC357-FCCA-4A43-87B9-663B88F8EEF6}" presName="parentNode" presStyleLbl="node1" presStyleIdx="2" presStyleCnt="3">
        <dgm:presLayoutVars>
          <dgm:chMax val="0"/>
          <dgm:bulletEnabled val="1"/>
        </dgm:presLayoutVars>
      </dgm:prSet>
      <dgm:spPr/>
      <dgm:t>
        <a:bodyPr/>
        <a:lstStyle/>
        <a:p>
          <a:endParaRPr lang="fr-FR"/>
        </a:p>
      </dgm:t>
    </dgm:pt>
    <dgm:pt modelId="{0FACE266-C68E-4A99-9D14-F87287DEEF30}" type="pres">
      <dgm:prSet presAssocID="{C8CAC357-FCCA-4A43-87B9-663B88F8EEF6}" presName="childNode" presStyleLbl="node1" presStyleIdx="2" presStyleCnt="3">
        <dgm:presLayoutVars>
          <dgm:bulletEnabled val="1"/>
        </dgm:presLayoutVars>
      </dgm:prSet>
      <dgm:spPr/>
      <dgm:t>
        <a:bodyPr/>
        <a:lstStyle/>
        <a:p>
          <a:endParaRPr lang="fr-FR"/>
        </a:p>
      </dgm:t>
    </dgm:pt>
  </dgm:ptLst>
  <dgm:cxnLst>
    <dgm:cxn modelId="{CCE5E9D2-C2FD-49EE-87A3-E0A954B72DB8}" srcId="{BC861ED1-9F74-4B09-8F02-252CE1518A0F}" destId="{97586E4C-4472-4BCF-BA6C-C61BA78210BA}" srcOrd="0" destOrd="0" parTransId="{A1EBE937-AA0C-4AFF-8482-61DC4DC59D1B}" sibTransId="{87DD2B5D-8CAE-43C3-AEEA-EC521CB0BF29}"/>
    <dgm:cxn modelId="{2E776F50-AE8A-44F6-BB2C-7A23CE644ACF}" type="presOf" srcId="{BC861ED1-9F74-4B09-8F02-252CE1518A0F}" destId="{DCED6CCC-E0E4-497F-ACAF-52AE7EA9FD1B}" srcOrd="0" destOrd="0" presId="urn:microsoft.com/office/officeart/2005/8/layout/hProcess7"/>
    <dgm:cxn modelId="{94D58EB2-9667-4DB9-96DF-BD74465A1537}" type="presOf" srcId="{C8CAC357-FCCA-4A43-87B9-663B88F8EEF6}" destId="{6E7F5343-BE19-4A1A-9A0F-EA62169F36E2}" srcOrd="1" destOrd="0" presId="urn:microsoft.com/office/officeart/2005/8/layout/hProcess7"/>
    <dgm:cxn modelId="{3FF1E274-F435-4193-AEDB-4E3C12E0CCB3}" srcId="{0BE109D6-6D8F-43C5-AA75-A849C81A15A7}" destId="{C8CAC357-FCCA-4A43-87B9-663B88F8EEF6}" srcOrd="2" destOrd="0" parTransId="{9F8483CF-975D-4E9B-8128-F8A8FA1427F2}" sibTransId="{83F586F2-88E5-4712-9AC1-626E69E5BAB8}"/>
    <dgm:cxn modelId="{B84C8CAC-9EE0-414B-812A-08F27A6C9346}" srcId="{BBF5043F-BEDB-47BA-8F00-C13CE5DE2D21}" destId="{22245AB7-59B0-45E4-A3EB-6013F87E7FF2}" srcOrd="0" destOrd="0" parTransId="{CC6BF509-1FBF-4D7D-81D3-BB27B14117A6}" sibTransId="{0F70EE9D-6264-4E3E-9878-D715D0E3F014}"/>
    <dgm:cxn modelId="{336ED0E6-5109-42F0-976B-BDF86F37EC6D}" type="presOf" srcId="{BC861ED1-9F74-4B09-8F02-252CE1518A0F}" destId="{3969F762-7017-4207-BCD8-AD0B3A899E10}" srcOrd="1" destOrd="0" presId="urn:microsoft.com/office/officeart/2005/8/layout/hProcess7"/>
    <dgm:cxn modelId="{C00E68A8-81C5-4B5F-85C0-7A7907CD2E20}" srcId="{0BE109D6-6D8F-43C5-AA75-A849C81A15A7}" destId="{BC861ED1-9F74-4B09-8F02-252CE1518A0F}" srcOrd="0" destOrd="0" parTransId="{D399B2B6-8604-4A0A-B4D6-1F7A99AB4E90}" sibTransId="{0D747637-5E7C-43B8-A5C5-00845C4D64A7}"/>
    <dgm:cxn modelId="{1FA59D9B-800E-4204-9FC8-6AC80BD91A55}" srcId="{C8CAC357-FCCA-4A43-87B9-663B88F8EEF6}" destId="{7DD360A5-6B7A-48C7-BE92-42B7C4A9F267}" srcOrd="0" destOrd="0" parTransId="{8645BB43-B492-4315-A906-493ADEC2EBFB}" sibTransId="{0967D363-67A9-486E-89DA-0DA27372E912}"/>
    <dgm:cxn modelId="{5123F6E7-F005-4F5E-8F3A-155BAC0D8E06}" type="presOf" srcId="{22245AB7-59B0-45E4-A3EB-6013F87E7FF2}" destId="{07A347AD-E50F-4A9E-9825-48E87BD80B57}" srcOrd="0" destOrd="0" presId="urn:microsoft.com/office/officeart/2005/8/layout/hProcess7"/>
    <dgm:cxn modelId="{D0ADE1E8-A7DD-4535-A153-10CF4B0F82BE}" type="presOf" srcId="{97586E4C-4472-4BCF-BA6C-C61BA78210BA}" destId="{81A4F719-3E90-4807-AEB2-764E5C5252DC}" srcOrd="0" destOrd="0" presId="urn:microsoft.com/office/officeart/2005/8/layout/hProcess7"/>
    <dgm:cxn modelId="{944F34E5-563D-4418-8D8A-F78285225FA2}" type="presOf" srcId="{BBF5043F-BEDB-47BA-8F00-C13CE5DE2D21}" destId="{32C57475-B255-448F-990E-A9E16116F0D1}" srcOrd="0" destOrd="0" presId="urn:microsoft.com/office/officeart/2005/8/layout/hProcess7"/>
    <dgm:cxn modelId="{BD05D177-61E5-48E2-BBD4-C8796087520E}" type="presOf" srcId="{7DD360A5-6B7A-48C7-BE92-42B7C4A9F267}" destId="{0FACE266-C68E-4A99-9D14-F87287DEEF30}" srcOrd="0" destOrd="0" presId="urn:microsoft.com/office/officeart/2005/8/layout/hProcess7"/>
    <dgm:cxn modelId="{C4A1347B-02DC-4902-967D-30A47443E9E0}" type="presOf" srcId="{0BE109D6-6D8F-43C5-AA75-A849C81A15A7}" destId="{A654B146-5AB8-493E-BFF9-94CF54F515FF}" srcOrd="0" destOrd="0" presId="urn:microsoft.com/office/officeart/2005/8/layout/hProcess7"/>
    <dgm:cxn modelId="{CD29BA16-CF63-46A3-8610-84435AD15AFC}" type="presOf" srcId="{BBF5043F-BEDB-47BA-8F00-C13CE5DE2D21}" destId="{A4BC66BD-4BAC-4868-887E-6E6FF9F81AFE}" srcOrd="1" destOrd="0" presId="urn:microsoft.com/office/officeart/2005/8/layout/hProcess7"/>
    <dgm:cxn modelId="{8BECCDA7-55EC-4ABE-90F5-28B672FD51A1}" type="presOf" srcId="{C8CAC357-FCCA-4A43-87B9-663B88F8EEF6}" destId="{F0AC0B67-744F-4B6C-B617-5E6FD8921DA0}" srcOrd="0" destOrd="0" presId="urn:microsoft.com/office/officeart/2005/8/layout/hProcess7"/>
    <dgm:cxn modelId="{4FDCE478-0CB0-48AD-AAEB-F92762FBDDBC}" srcId="{0BE109D6-6D8F-43C5-AA75-A849C81A15A7}" destId="{BBF5043F-BEDB-47BA-8F00-C13CE5DE2D21}" srcOrd="1" destOrd="0" parTransId="{911320B7-2850-4041-BAE5-1354D0DD3DBB}" sibTransId="{6C3565BC-5BCE-4506-8D01-B5786B3604DB}"/>
    <dgm:cxn modelId="{D1B92916-D224-4919-B60F-FC32DBBBA630}" type="presParOf" srcId="{A654B146-5AB8-493E-BFF9-94CF54F515FF}" destId="{9EC80165-A707-44F7-96B6-D891BD4A2453}" srcOrd="0" destOrd="0" presId="urn:microsoft.com/office/officeart/2005/8/layout/hProcess7"/>
    <dgm:cxn modelId="{1788F19E-9BFF-4E0E-BFB4-CEBB51B53AD1}" type="presParOf" srcId="{9EC80165-A707-44F7-96B6-D891BD4A2453}" destId="{DCED6CCC-E0E4-497F-ACAF-52AE7EA9FD1B}" srcOrd="0" destOrd="0" presId="urn:microsoft.com/office/officeart/2005/8/layout/hProcess7"/>
    <dgm:cxn modelId="{131519F1-ED45-4A96-9EB7-8C2BD0AA6AD0}" type="presParOf" srcId="{9EC80165-A707-44F7-96B6-D891BD4A2453}" destId="{3969F762-7017-4207-BCD8-AD0B3A899E10}" srcOrd="1" destOrd="0" presId="urn:microsoft.com/office/officeart/2005/8/layout/hProcess7"/>
    <dgm:cxn modelId="{F051629F-C84F-4757-96D3-D88DBBAF8669}" type="presParOf" srcId="{9EC80165-A707-44F7-96B6-D891BD4A2453}" destId="{81A4F719-3E90-4807-AEB2-764E5C5252DC}" srcOrd="2" destOrd="0" presId="urn:microsoft.com/office/officeart/2005/8/layout/hProcess7"/>
    <dgm:cxn modelId="{31522A16-F105-4343-83CB-89DD8330A69A}" type="presParOf" srcId="{A654B146-5AB8-493E-BFF9-94CF54F515FF}" destId="{3932D1B0-A376-44DB-8BCE-A47DD87CC276}" srcOrd="1" destOrd="0" presId="urn:microsoft.com/office/officeart/2005/8/layout/hProcess7"/>
    <dgm:cxn modelId="{47DA096F-1316-4D21-B264-4B5AC67DD4C8}" type="presParOf" srcId="{A654B146-5AB8-493E-BFF9-94CF54F515FF}" destId="{D9054938-F212-4B73-AD12-286090CEC2A5}" srcOrd="2" destOrd="0" presId="urn:microsoft.com/office/officeart/2005/8/layout/hProcess7"/>
    <dgm:cxn modelId="{4C977303-388D-4D8E-ACC2-27AFB71189CF}" type="presParOf" srcId="{D9054938-F212-4B73-AD12-286090CEC2A5}" destId="{531108B5-D273-4D7A-8917-6CFFABE9FB93}" srcOrd="0" destOrd="0" presId="urn:microsoft.com/office/officeart/2005/8/layout/hProcess7"/>
    <dgm:cxn modelId="{E3DC1F62-08C4-479F-ACD3-5BADF9366F34}" type="presParOf" srcId="{D9054938-F212-4B73-AD12-286090CEC2A5}" destId="{08B04F8B-7307-4B5A-8852-7AA393B1C0B4}" srcOrd="1" destOrd="0" presId="urn:microsoft.com/office/officeart/2005/8/layout/hProcess7"/>
    <dgm:cxn modelId="{DF7B5433-DE6D-46EA-BD87-23B4DCE0E969}" type="presParOf" srcId="{D9054938-F212-4B73-AD12-286090CEC2A5}" destId="{7F2B120C-BBBE-4B41-8499-42FC40606E3C}" srcOrd="2" destOrd="0" presId="urn:microsoft.com/office/officeart/2005/8/layout/hProcess7"/>
    <dgm:cxn modelId="{1B74C627-406B-4990-92D6-8BB11D8CA12D}" type="presParOf" srcId="{A654B146-5AB8-493E-BFF9-94CF54F515FF}" destId="{58D47F2D-28B9-4230-ACFD-059DE0967030}" srcOrd="3" destOrd="0" presId="urn:microsoft.com/office/officeart/2005/8/layout/hProcess7"/>
    <dgm:cxn modelId="{D631854E-3D72-4B14-BFB2-E7B168064DFD}" type="presParOf" srcId="{A654B146-5AB8-493E-BFF9-94CF54F515FF}" destId="{6948C579-EAC1-4FCC-9B85-8A47579EF020}" srcOrd="4" destOrd="0" presId="urn:microsoft.com/office/officeart/2005/8/layout/hProcess7"/>
    <dgm:cxn modelId="{7F5A0837-6AAE-4ADF-9373-ACFB3CDE3E20}" type="presParOf" srcId="{6948C579-EAC1-4FCC-9B85-8A47579EF020}" destId="{32C57475-B255-448F-990E-A9E16116F0D1}" srcOrd="0" destOrd="0" presId="urn:microsoft.com/office/officeart/2005/8/layout/hProcess7"/>
    <dgm:cxn modelId="{117B9537-7BF2-4778-814A-FEDA99F82E5D}" type="presParOf" srcId="{6948C579-EAC1-4FCC-9B85-8A47579EF020}" destId="{A4BC66BD-4BAC-4868-887E-6E6FF9F81AFE}" srcOrd="1" destOrd="0" presId="urn:microsoft.com/office/officeart/2005/8/layout/hProcess7"/>
    <dgm:cxn modelId="{56D87688-51C1-4139-86C7-5889C629798D}" type="presParOf" srcId="{6948C579-EAC1-4FCC-9B85-8A47579EF020}" destId="{07A347AD-E50F-4A9E-9825-48E87BD80B57}" srcOrd="2" destOrd="0" presId="urn:microsoft.com/office/officeart/2005/8/layout/hProcess7"/>
    <dgm:cxn modelId="{FE2AB8F8-AC38-4C16-A204-5DAEE4993932}" type="presParOf" srcId="{A654B146-5AB8-493E-BFF9-94CF54F515FF}" destId="{8E023BA3-E365-49EC-99B0-4F405762BA4D}" srcOrd="5" destOrd="0" presId="urn:microsoft.com/office/officeart/2005/8/layout/hProcess7"/>
    <dgm:cxn modelId="{53E7AA6B-F139-4EE5-A613-CA4CBC926F36}" type="presParOf" srcId="{A654B146-5AB8-493E-BFF9-94CF54F515FF}" destId="{2B381BBC-D823-455E-8865-9CE59CBF4C31}" srcOrd="6" destOrd="0" presId="urn:microsoft.com/office/officeart/2005/8/layout/hProcess7"/>
    <dgm:cxn modelId="{385F952F-AC0B-4292-B396-FA4ECF746625}" type="presParOf" srcId="{2B381BBC-D823-455E-8865-9CE59CBF4C31}" destId="{EC41C0EB-16C8-45AC-9DE7-D073B98F423F}" srcOrd="0" destOrd="0" presId="urn:microsoft.com/office/officeart/2005/8/layout/hProcess7"/>
    <dgm:cxn modelId="{2EFD4A8D-A957-4436-BE9B-B90AE249D4FB}" type="presParOf" srcId="{2B381BBC-D823-455E-8865-9CE59CBF4C31}" destId="{C3FDF973-6FB2-448A-B7ED-2D0F98D202D8}" srcOrd="1" destOrd="0" presId="urn:microsoft.com/office/officeart/2005/8/layout/hProcess7"/>
    <dgm:cxn modelId="{1E6C7DF8-AD59-4655-B51F-2C8892C1C1FB}" type="presParOf" srcId="{2B381BBC-D823-455E-8865-9CE59CBF4C31}" destId="{701B91F1-DD8B-4816-BEBB-4D8C68D4B33D}" srcOrd="2" destOrd="0" presId="urn:microsoft.com/office/officeart/2005/8/layout/hProcess7"/>
    <dgm:cxn modelId="{5ED25522-88BE-4D18-8786-8F9149BD68CB}" type="presParOf" srcId="{A654B146-5AB8-493E-BFF9-94CF54F515FF}" destId="{AA0B1DBF-7553-4F2E-BB78-61C8188A15E3}" srcOrd="7" destOrd="0" presId="urn:microsoft.com/office/officeart/2005/8/layout/hProcess7"/>
    <dgm:cxn modelId="{DE401650-2506-4E81-894A-8AAC8CCA972C}" type="presParOf" srcId="{A654B146-5AB8-493E-BFF9-94CF54F515FF}" destId="{80E23175-2FEB-4DFE-AAA2-CFD78D7E1553}" srcOrd="8" destOrd="0" presId="urn:microsoft.com/office/officeart/2005/8/layout/hProcess7"/>
    <dgm:cxn modelId="{9B5A3DD9-DEDE-4863-8C6F-524608FCB0AD}" type="presParOf" srcId="{80E23175-2FEB-4DFE-AAA2-CFD78D7E1553}" destId="{F0AC0B67-744F-4B6C-B617-5E6FD8921DA0}" srcOrd="0" destOrd="0" presId="urn:microsoft.com/office/officeart/2005/8/layout/hProcess7"/>
    <dgm:cxn modelId="{BF6F92C3-24D8-4E22-A54A-077A6B81FFF5}" type="presParOf" srcId="{80E23175-2FEB-4DFE-AAA2-CFD78D7E1553}" destId="{6E7F5343-BE19-4A1A-9A0F-EA62169F36E2}" srcOrd="1" destOrd="0" presId="urn:microsoft.com/office/officeart/2005/8/layout/hProcess7"/>
    <dgm:cxn modelId="{8361E38A-CAD7-43C5-B693-BF2D20F693F8}" type="presParOf" srcId="{80E23175-2FEB-4DFE-AAA2-CFD78D7E1553}" destId="{0FACE266-C68E-4A99-9D14-F87287DEEF30}" srcOrd="2" destOrd="0" presId="urn:microsoft.com/office/officeart/2005/8/layout/hProcess7"/>
  </dgm:cxnLst>
  <dgm:bg/>
  <dgm:whole/>
</dgm:dataModel>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presOf axis="self"/>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presOf axis="self"/>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ADD271CE-D23E-461D-ACF1-B5EC95A00B81}" type="datetimeFigureOut">
              <a:rPr lang="fr-FR" smtClean="0"/>
              <a:pPr/>
              <a:t>23/06/2020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0D8BF42-3BFB-4A85-8564-BC3BC9B0A622}"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DD271CE-D23E-461D-ACF1-B5EC95A00B81}" type="datetimeFigureOut">
              <a:rPr lang="fr-FR" smtClean="0"/>
              <a:pPr/>
              <a:t>23/06/2020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0D8BF42-3BFB-4A85-8564-BC3BC9B0A622}"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DD271CE-D23E-461D-ACF1-B5EC95A00B81}" type="datetimeFigureOut">
              <a:rPr lang="fr-FR" smtClean="0"/>
              <a:pPr/>
              <a:t>23/06/2020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0D8BF42-3BFB-4A85-8564-BC3BC9B0A622}"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DD271CE-D23E-461D-ACF1-B5EC95A00B81}" type="datetimeFigureOut">
              <a:rPr lang="fr-FR" smtClean="0"/>
              <a:pPr/>
              <a:t>23/06/2020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0D8BF42-3BFB-4A85-8564-BC3BC9B0A622}"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DD271CE-D23E-461D-ACF1-B5EC95A00B81}" type="datetimeFigureOut">
              <a:rPr lang="fr-FR" smtClean="0"/>
              <a:pPr/>
              <a:t>23/06/2020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0D8BF42-3BFB-4A85-8564-BC3BC9B0A622}"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ADD271CE-D23E-461D-ACF1-B5EC95A00B81}" type="datetimeFigureOut">
              <a:rPr lang="fr-FR" smtClean="0"/>
              <a:pPr/>
              <a:t>23/06/2020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0D8BF42-3BFB-4A85-8564-BC3BC9B0A622}"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ADD271CE-D23E-461D-ACF1-B5EC95A00B81}" type="datetimeFigureOut">
              <a:rPr lang="fr-FR" smtClean="0"/>
              <a:pPr/>
              <a:t>23/06/2020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50D8BF42-3BFB-4A85-8564-BC3BC9B0A622}"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ADD271CE-D23E-461D-ACF1-B5EC95A00B81}" type="datetimeFigureOut">
              <a:rPr lang="fr-FR" smtClean="0"/>
              <a:pPr/>
              <a:t>23/06/2020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50D8BF42-3BFB-4A85-8564-BC3BC9B0A622}"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DD271CE-D23E-461D-ACF1-B5EC95A00B81}" type="datetimeFigureOut">
              <a:rPr lang="fr-FR" smtClean="0"/>
              <a:pPr/>
              <a:t>23/06/2020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50D8BF42-3BFB-4A85-8564-BC3BC9B0A622}"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DD271CE-D23E-461D-ACF1-B5EC95A00B81}" type="datetimeFigureOut">
              <a:rPr lang="fr-FR" smtClean="0"/>
              <a:pPr/>
              <a:t>23/06/2020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0D8BF42-3BFB-4A85-8564-BC3BC9B0A622}"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DD271CE-D23E-461D-ACF1-B5EC95A00B81}" type="datetimeFigureOut">
              <a:rPr lang="fr-FR" smtClean="0"/>
              <a:pPr/>
              <a:t>23/06/2020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0D8BF42-3BFB-4A85-8564-BC3BC9B0A622}"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D271CE-D23E-461D-ACF1-B5EC95A00B81}" type="datetimeFigureOut">
              <a:rPr lang="fr-FR" smtClean="0"/>
              <a:pPr/>
              <a:t>23/06/2020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D8BF42-3BFB-4A85-8564-BC3BC9B0A622}"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14348" y="1071546"/>
            <a:ext cx="7772400" cy="1470025"/>
          </a:xfrm>
        </p:spPr>
        <p:txBody>
          <a:bodyPr/>
          <a:lstStyle/>
          <a:p>
            <a:r>
              <a:rPr lang="fr-FR" b="1" dirty="0" smtClean="0"/>
              <a:t>LES PERES FACE A LA JUSTICE FAMILIALE</a:t>
            </a:r>
            <a:endParaRPr lang="fr-FR" b="1" dirty="0"/>
          </a:p>
        </p:txBody>
      </p:sp>
      <p:sp>
        <p:nvSpPr>
          <p:cNvPr id="3" name="Sous-titre 2"/>
          <p:cNvSpPr>
            <a:spLocks noGrp="1"/>
          </p:cNvSpPr>
          <p:nvPr>
            <p:ph type="subTitle" idx="1"/>
          </p:nvPr>
        </p:nvSpPr>
        <p:spPr/>
        <p:txBody>
          <a:bodyPr/>
          <a:lstStyle/>
          <a:p>
            <a:endParaRPr lang="fr-FR" dirty="0"/>
          </a:p>
        </p:txBody>
      </p:sp>
      <p:pic>
        <p:nvPicPr>
          <p:cNvPr id="4" name="Image 3" descr="17.jpg"/>
          <p:cNvPicPr>
            <a:picLocks noChangeAspect="1"/>
          </p:cNvPicPr>
          <p:nvPr/>
        </p:nvPicPr>
        <p:blipFill>
          <a:blip r:embed="rId2"/>
          <a:stretch>
            <a:fillRect/>
          </a:stretch>
        </p:blipFill>
        <p:spPr>
          <a:xfrm>
            <a:off x="1571604" y="3071810"/>
            <a:ext cx="6006390" cy="3373452"/>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14348" y="1357298"/>
            <a:ext cx="7772400" cy="1470025"/>
          </a:xfrm>
        </p:spPr>
        <p:txBody>
          <a:bodyPr>
            <a:normAutofit fontScale="90000"/>
          </a:bodyPr>
          <a:lstStyle/>
          <a:p>
            <a:r>
              <a:rPr lang="fr-FR" dirty="0" smtClean="0">
                <a:solidFill>
                  <a:schemeClr val="accent2"/>
                </a:solidFill>
              </a:rPr>
              <a:t>Pourquoi un tel écart existe-t-il alors entre les pères et mères ? Quels sont les facteurs à prendre en compte ?</a:t>
            </a:r>
            <a:endParaRPr lang="fr-FR" dirty="0">
              <a:solidFill>
                <a:schemeClr val="accent2"/>
              </a:solidFill>
            </a:endParaRPr>
          </a:p>
        </p:txBody>
      </p:sp>
      <p:sp>
        <p:nvSpPr>
          <p:cNvPr id="3" name="Sous-titre 2"/>
          <p:cNvSpPr>
            <a:spLocks noGrp="1"/>
          </p:cNvSpPr>
          <p:nvPr>
            <p:ph type="subTitle" idx="1"/>
          </p:nvPr>
        </p:nvSpPr>
        <p:spPr/>
        <p:txBody>
          <a:bodyPr/>
          <a:lstStyle/>
          <a:p>
            <a:endParaRPr lang="fr-FR" dirty="0"/>
          </a:p>
        </p:txBody>
      </p:sp>
      <p:graphicFrame>
        <p:nvGraphicFramePr>
          <p:cNvPr id="5" name="Diagramme 4"/>
          <p:cNvGraphicFramePr/>
          <p:nvPr/>
        </p:nvGraphicFramePr>
        <p:xfrm>
          <a:off x="285720" y="3571876"/>
          <a:ext cx="8501122" cy="27463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85786" y="214290"/>
            <a:ext cx="8229600" cy="1143000"/>
          </a:xfrm>
        </p:spPr>
        <p:txBody>
          <a:bodyPr/>
          <a:lstStyle/>
          <a:p>
            <a:pPr algn="l"/>
            <a:r>
              <a:rPr lang="fr-FR" dirty="0" smtClean="0">
                <a:solidFill>
                  <a:schemeClr val="accent2"/>
                </a:solidFill>
              </a:rPr>
              <a:t>CONSTATS GÉNÉRAUX</a:t>
            </a:r>
            <a:endParaRPr lang="fr-FR" dirty="0">
              <a:solidFill>
                <a:schemeClr val="accent2"/>
              </a:solidFill>
            </a:endParaRPr>
          </a:p>
        </p:txBody>
      </p:sp>
      <p:sp>
        <p:nvSpPr>
          <p:cNvPr id="3" name="Espace réservé du contenu 2"/>
          <p:cNvSpPr>
            <a:spLocks noGrp="1"/>
          </p:cNvSpPr>
          <p:nvPr>
            <p:ph idx="1"/>
          </p:nvPr>
        </p:nvSpPr>
        <p:spPr>
          <a:xfrm>
            <a:off x="500034" y="1785926"/>
            <a:ext cx="8229600" cy="4525963"/>
          </a:xfrm>
        </p:spPr>
        <p:txBody>
          <a:bodyPr>
            <a:normAutofit fontScale="92500" lnSpcReduction="20000"/>
          </a:bodyPr>
          <a:lstStyle/>
          <a:p>
            <a:pPr marL="514350" indent="-514350" algn="just">
              <a:buFont typeface="Arial" pitchFamily="34" charset="0"/>
              <a:buAutoNum type="arabicPeriod"/>
            </a:pPr>
            <a:r>
              <a:rPr lang="fr-FR" sz="2400" dirty="0" smtClean="0"/>
              <a:t>Un grand nombre de pères ne demandent pas la résidence habituelle chez eux (même si une évolution est à noter aujourd’hui)</a:t>
            </a:r>
          </a:p>
          <a:p>
            <a:pPr marL="514350" indent="-514350" algn="just">
              <a:buAutoNum type="arabicPeriod"/>
            </a:pPr>
            <a:r>
              <a:rPr lang="fr-FR" sz="2400" dirty="0" smtClean="0"/>
              <a:t>Un grand nombre de mères ont fait/font le choix  d’arrêter leur activité professionnelle ou d’alléger leur charge de travaille (mi-temps) pour se consacrer à l’éducation de leur enfant. Est ainsi indirectement induit un intérêt pour l’enfant </a:t>
            </a:r>
          </a:p>
          <a:p>
            <a:pPr marL="514350" indent="-514350" algn="just">
              <a:buAutoNum type="arabicPeriod"/>
            </a:pPr>
            <a:r>
              <a:rPr lang="fr-FR" sz="2400" dirty="0" smtClean="0"/>
              <a:t>Les pères sont souvent pris par leur activité professionnelle, de telle façon qu’il n’ont pas la possibilité de veiller totalement sur les enfants</a:t>
            </a:r>
          </a:p>
          <a:p>
            <a:pPr marL="514350" indent="-514350" algn="just">
              <a:buAutoNum type="arabicPeriod"/>
            </a:pPr>
            <a:r>
              <a:rPr lang="fr-FR" sz="2400" dirty="0" smtClean="0"/>
              <a:t>Une pression sociale pèse encore sur les mères, l’idéal de « la bonne mère » est mis en avant</a:t>
            </a:r>
          </a:p>
          <a:p>
            <a:pPr marL="514350" indent="-514350" algn="just">
              <a:buAutoNum type="arabicPeriod"/>
            </a:pPr>
            <a:r>
              <a:rPr lang="fr-FR" sz="2400" dirty="0" smtClean="0"/>
              <a:t>Les classes sociales des parents impactent sur les modalités de résidences des enfants (la résidence alternée coûte chère, demande du temps et des aménagements)</a:t>
            </a:r>
          </a:p>
          <a:p>
            <a:pPr marL="514350" indent="-514350" algn="just">
              <a:buNone/>
            </a:pPr>
            <a:endParaRPr lang="fr-FR" sz="24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l"/>
            <a:r>
              <a:rPr lang="fr-FR" dirty="0" smtClean="0">
                <a:solidFill>
                  <a:schemeClr val="accent2"/>
                </a:solidFill>
              </a:rPr>
              <a:t>LA DIVISION SEXUÉE DU TRAVAIL et PARTAGE DU TRAVAIL PARENTAL </a:t>
            </a:r>
            <a:endParaRPr lang="fr-FR" dirty="0">
              <a:solidFill>
                <a:schemeClr val="accent2"/>
              </a:solidFill>
            </a:endParaRPr>
          </a:p>
        </p:txBody>
      </p:sp>
      <p:sp>
        <p:nvSpPr>
          <p:cNvPr id="3" name="Espace réservé du contenu 2"/>
          <p:cNvSpPr>
            <a:spLocks noGrp="1"/>
          </p:cNvSpPr>
          <p:nvPr>
            <p:ph sz="half" idx="1"/>
          </p:nvPr>
        </p:nvSpPr>
        <p:spPr>
          <a:xfrm>
            <a:off x="428596" y="1928802"/>
            <a:ext cx="4038600" cy="4525963"/>
          </a:xfrm>
        </p:spPr>
        <p:txBody>
          <a:bodyPr>
            <a:normAutofit fontScale="70000" lnSpcReduction="20000"/>
          </a:bodyPr>
          <a:lstStyle/>
          <a:p>
            <a:pPr algn="just"/>
            <a:r>
              <a:rPr lang="fr-FR" dirty="0" smtClean="0"/>
              <a:t>La division du travail entre le père et la mère après la séparation reflète souvent la division du travail dans le couple</a:t>
            </a:r>
          </a:p>
          <a:p>
            <a:pPr algn="just"/>
            <a:r>
              <a:rPr lang="fr-FR" dirty="0" smtClean="0"/>
              <a:t>40% des mères déclarent que leur situation professionnelle a changer dans l’année qui a suivi une première naissance, contre 6% des pères (qui en général travaillent plus)</a:t>
            </a:r>
          </a:p>
          <a:p>
            <a:pPr algn="just"/>
            <a:r>
              <a:rPr lang="fr-FR" dirty="0" smtClean="0"/>
              <a:t>Les ressources des hommes demeurent massivement supérieures à celle des femmes en France en 2020, avec moins de temps partiels, </a:t>
            </a:r>
            <a:r>
              <a:rPr lang="fr-FR" dirty="0" err="1" smtClean="0"/>
              <a:t>davantages</a:t>
            </a:r>
            <a:r>
              <a:rPr lang="fr-FR" dirty="0" smtClean="0"/>
              <a:t> d’avancement et des salaires en moyenne plus élevés</a:t>
            </a:r>
          </a:p>
        </p:txBody>
      </p:sp>
      <p:sp>
        <p:nvSpPr>
          <p:cNvPr id="4" name="Espace réservé du contenu 3"/>
          <p:cNvSpPr>
            <a:spLocks noGrp="1"/>
          </p:cNvSpPr>
          <p:nvPr>
            <p:ph sz="half" idx="2"/>
          </p:nvPr>
        </p:nvSpPr>
        <p:spPr>
          <a:xfrm>
            <a:off x="4714876" y="1928802"/>
            <a:ext cx="4038600" cy="4757758"/>
          </a:xfrm>
        </p:spPr>
        <p:txBody>
          <a:bodyPr>
            <a:normAutofit fontScale="70000" lnSpcReduction="20000"/>
          </a:bodyPr>
          <a:lstStyle/>
          <a:p>
            <a:pPr algn="just"/>
            <a:r>
              <a:rPr lang="fr-FR" dirty="0" smtClean="0"/>
              <a:t>La perte de niveau de vie directement imputable à la séparation est de l’ordre de 20% pour les femmes et de 3% pour les hommes</a:t>
            </a:r>
          </a:p>
          <a:p>
            <a:pPr algn="just"/>
            <a:r>
              <a:rPr lang="fr-FR" dirty="0" smtClean="0"/>
              <a:t>Finalement le constat global suivant peut être fait : les mères travaillent moins, gagnent moins, et s’occupent plus des enfants. Contre les pères qui travaillent plus, gagnent plus et s’occupent moins des enfants</a:t>
            </a:r>
          </a:p>
          <a:p>
            <a:pPr algn="just"/>
            <a:r>
              <a:rPr lang="fr-FR" dirty="0" smtClean="0"/>
              <a:t>C’est pourquoi la résidence habituelle des enfants est plus facilement fixée chez la mère que chez le père </a:t>
            </a:r>
            <a:r>
              <a:rPr lang="fr-FR" b="1" u="sng" dirty="0" smtClean="0"/>
              <a:t>ET</a:t>
            </a:r>
            <a:r>
              <a:rPr lang="fr-FR" dirty="0" smtClean="0"/>
              <a:t> que les pères versent très souvent une pension alimentaires</a:t>
            </a:r>
            <a:endParaRPr lang="fr-F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71472" y="357166"/>
            <a:ext cx="8229600" cy="1143000"/>
          </a:xfrm>
        </p:spPr>
        <p:txBody>
          <a:bodyPr>
            <a:normAutofit fontScale="90000"/>
          </a:bodyPr>
          <a:lstStyle/>
          <a:p>
            <a:pPr algn="l"/>
            <a:r>
              <a:rPr lang="fr-FR" dirty="0" smtClean="0">
                <a:solidFill>
                  <a:schemeClr val="accent2"/>
                </a:solidFill>
              </a:rPr>
              <a:t>PRECISIONS SUR LA PENSION ALIMENTAIRE</a:t>
            </a:r>
            <a:endParaRPr lang="fr-FR" dirty="0">
              <a:solidFill>
                <a:schemeClr val="accent2"/>
              </a:solidFill>
            </a:endParaRPr>
          </a:p>
        </p:txBody>
      </p:sp>
      <p:sp>
        <p:nvSpPr>
          <p:cNvPr id="3" name="Espace réservé du contenu 2"/>
          <p:cNvSpPr>
            <a:spLocks noGrp="1"/>
          </p:cNvSpPr>
          <p:nvPr>
            <p:ph idx="1"/>
          </p:nvPr>
        </p:nvSpPr>
        <p:spPr>
          <a:xfrm>
            <a:off x="428596" y="1928802"/>
            <a:ext cx="8229600" cy="4525963"/>
          </a:xfrm>
        </p:spPr>
        <p:txBody>
          <a:bodyPr>
            <a:noAutofit/>
          </a:bodyPr>
          <a:lstStyle/>
          <a:p>
            <a:pPr algn="just"/>
            <a:r>
              <a:rPr lang="fr-FR" sz="2400" dirty="0" smtClean="0"/>
              <a:t>Est a noter que près de 40% des pères séparés se dérobent à la pension alimentaire</a:t>
            </a:r>
          </a:p>
          <a:p>
            <a:pPr algn="just"/>
            <a:r>
              <a:rPr lang="fr-FR" sz="2400" dirty="0" smtClean="0"/>
              <a:t>En France, ce n’est pas le fisc qui rappelle à leur devoirs les mauvais payeurs, mais plutôt la CAF qui verse des allocations aux mères célibataires</a:t>
            </a:r>
          </a:p>
          <a:p>
            <a:pPr algn="just"/>
            <a:r>
              <a:rPr lang="fr-FR" sz="2400" dirty="0" smtClean="0"/>
              <a:t>La loi de financement de la Sécurité social du 24 Décembre 2019 a annoncé la création d’un « service public de versement des pensions alimentaires »</a:t>
            </a:r>
          </a:p>
          <a:p>
            <a:pPr algn="just"/>
            <a:r>
              <a:rPr lang="fr-FR" sz="2400" dirty="0" smtClean="0"/>
              <a:t>Le but : contraindre plus efficacement au paiement de la pension alimentaire</a:t>
            </a:r>
            <a:endParaRPr lang="fr-FR" sz="2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71472" y="285728"/>
            <a:ext cx="8229600" cy="1143000"/>
          </a:xfrm>
        </p:spPr>
        <p:txBody>
          <a:bodyPr>
            <a:normAutofit fontScale="90000"/>
          </a:bodyPr>
          <a:lstStyle/>
          <a:p>
            <a:pPr algn="l"/>
            <a:r>
              <a:rPr lang="fr-FR" dirty="0" smtClean="0">
                <a:solidFill>
                  <a:schemeClr val="accent2"/>
                </a:solidFill>
              </a:rPr>
              <a:t>LA PRESSION SOCIALE AUTOUR DE « L’IDÉAL DE LA BONNE MÈRE »</a:t>
            </a:r>
            <a:endParaRPr lang="fr-FR" dirty="0">
              <a:solidFill>
                <a:schemeClr val="accent2"/>
              </a:solidFill>
            </a:endParaRPr>
          </a:p>
        </p:txBody>
      </p:sp>
      <p:sp>
        <p:nvSpPr>
          <p:cNvPr id="3" name="Espace réservé du contenu 2"/>
          <p:cNvSpPr>
            <a:spLocks noGrp="1"/>
          </p:cNvSpPr>
          <p:nvPr>
            <p:ph sz="half" idx="1"/>
          </p:nvPr>
        </p:nvSpPr>
        <p:spPr>
          <a:xfrm>
            <a:off x="500034" y="2071678"/>
            <a:ext cx="4038600" cy="4525963"/>
          </a:xfrm>
        </p:spPr>
        <p:txBody>
          <a:bodyPr>
            <a:normAutofit fontScale="92500" lnSpcReduction="10000"/>
          </a:bodyPr>
          <a:lstStyle/>
          <a:p>
            <a:pPr algn="just"/>
            <a:r>
              <a:rPr lang="fr-FR" sz="2400" dirty="0" smtClean="0"/>
              <a:t>C’est un choix socialement difficile à faire que d’accepter de ne pas avoir ses enfants à plein temps pour une mère encore aujourd’hui</a:t>
            </a:r>
          </a:p>
          <a:p>
            <a:pPr algn="just"/>
            <a:r>
              <a:rPr lang="fr-FR" sz="2400" dirty="0" smtClean="0"/>
              <a:t>Un certain consensus social privilégie toujours une résidence chez la mère, notamment lorsque les enfants sont petits</a:t>
            </a:r>
          </a:p>
          <a:p>
            <a:pPr algn="just"/>
            <a:r>
              <a:rPr lang="fr-FR" sz="2400" dirty="0" smtClean="0"/>
              <a:t>Existe une sorte d’idéal de don de soi pour ses enfants, d’image de la maternité parfaite</a:t>
            </a:r>
            <a:endParaRPr lang="fr-FR" sz="2400" dirty="0"/>
          </a:p>
        </p:txBody>
      </p:sp>
      <p:sp>
        <p:nvSpPr>
          <p:cNvPr id="4" name="Espace réservé du contenu 3"/>
          <p:cNvSpPr>
            <a:spLocks noGrp="1"/>
          </p:cNvSpPr>
          <p:nvPr>
            <p:ph sz="half" idx="2"/>
          </p:nvPr>
        </p:nvSpPr>
        <p:spPr>
          <a:xfrm>
            <a:off x="4643438" y="2000240"/>
            <a:ext cx="4038600" cy="4525963"/>
          </a:xfrm>
        </p:spPr>
        <p:txBody>
          <a:bodyPr>
            <a:normAutofit fontScale="92500" lnSpcReduction="10000"/>
          </a:bodyPr>
          <a:lstStyle/>
          <a:p>
            <a:pPr algn="just"/>
            <a:r>
              <a:rPr lang="fr-FR" sz="2400" dirty="0" smtClean="0"/>
              <a:t>Dans la grande majorité des cas, ce sont les mères qui aménagent leur activité professionnelle pour s’occuper des enfants</a:t>
            </a:r>
          </a:p>
          <a:p>
            <a:pPr algn="just"/>
            <a:r>
              <a:rPr lang="fr-FR" sz="2400" dirty="0" smtClean="0"/>
              <a:t>Les expressions de </a:t>
            </a:r>
            <a:r>
              <a:rPr lang="fr-FR" sz="2400" dirty="0" err="1" smtClean="0"/>
              <a:t>burn</a:t>
            </a:r>
            <a:r>
              <a:rPr lang="fr-FR" sz="2400" dirty="0" smtClean="0"/>
              <a:t> out maternelle, de double journée ou encore de double culpabilité sont devenues courantes</a:t>
            </a:r>
            <a:endParaRPr lang="fr-FR" sz="2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42910" y="285728"/>
            <a:ext cx="8229600" cy="1143000"/>
          </a:xfrm>
        </p:spPr>
        <p:txBody>
          <a:bodyPr/>
          <a:lstStyle/>
          <a:p>
            <a:pPr algn="l"/>
            <a:r>
              <a:rPr lang="fr-FR" b="1" dirty="0" smtClean="0">
                <a:solidFill>
                  <a:schemeClr val="accent2"/>
                </a:solidFill>
              </a:rPr>
              <a:t>CONCLUSION</a:t>
            </a:r>
            <a:endParaRPr lang="fr-FR" b="1" dirty="0">
              <a:solidFill>
                <a:schemeClr val="accent2"/>
              </a:solidFill>
            </a:endParaRPr>
          </a:p>
        </p:txBody>
      </p:sp>
      <p:sp>
        <p:nvSpPr>
          <p:cNvPr id="3" name="Espace réservé du contenu 2"/>
          <p:cNvSpPr>
            <a:spLocks noGrp="1"/>
          </p:cNvSpPr>
          <p:nvPr>
            <p:ph idx="1"/>
          </p:nvPr>
        </p:nvSpPr>
        <p:spPr>
          <a:xfrm>
            <a:off x="428596" y="1428736"/>
            <a:ext cx="8229600" cy="3257559"/>
          </a:xfrm>
        </p:spPr>
        <p:txBody>
          <a:bodyPr>
            <a:normAutofit fontScale="92500" lnSpcReduction="20000"/>
          </a:bodyPr>
          <a:lstStyle/>
          <a:p>
            <a:pPr algn="just"/>
            <a:r>
              <a:rPr lang="fr-FR" sz="2400" dirty="0" smtClean="0"/>
              <a:t>Il est vrai que les résidences habituelles des enfants sont très largement fixées chez les mères, tandis que les pères bénéficient de droits de visite</a:t>
            </a:r>
          </a:p>
          <a:p>
            <a:pPr algn="just"/>
            <a:r>
              <a:rPr lang="fr-FR" sz="2400" dirty="0" smtClean="0"/>
              <a:t>Pourtant, cet état de fait que l’on fait souvent passer pour une injustice à l’égard des pères découlent en réalité en grande partie des inégalités dans le monde du travail et de la perception sociale du rôle de mère</a:t>
            </a:r>
          </a:p>
          <a:p>
            <a:pPr algn="just"/>
            <a:r>
              <a:rPr lang="fr-FR" sz="2400" b="1" dirty="0" smtClean="0"/>
              <a:t>Dans tous les cas, c’est l’intérêt de l’enfant qui doit primer</a:t>
            </a:r>
          </a:p>
          <a:p>
            <a:pPr algn="just"/>
            <a:r>
              <a:rPr lang="fr-FR" sz="2400" dirty="0" smtClean="0"/>
              <a:t>Aujourd’hui, les pères demandent de plus en plus un partage plus égalitaire des rôles et la fixation d’une résidence </a:t>
            </a:r>
            <a:r>
              <a:rPr lang="fr-FR" sz="2400" dirty="0" smtClean="0"/>
              <a:t>alternée (exemples d’affaires du cabinet)</a:t>
            </a:r>
            <a:endParaRPr lang="fr-FR" sz="2400" dirty="0" smtClean="0"/>
          </a:p>
        </p:txBody>
      </p:sp>
      <p:sp>
        <p:nvSpPr>
          <p:cNvPr id="4" name="Rectangle à coins arrondis 3"/>
          <p:cNvSpPr/>
          <p:nvPr/>
        </p:nvSpPr>
        <p:spPr>
          <a:xfrm>
            <a:off x="571472" y="4786322"/>
            <a:ext cx="8001056" cy="1500198"/>
          </a:xfrm>
          <a:prstGeom prst="round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dirty="0" smtClean="0">
                <a:solidFill>
                  <a:schemeClr val="tx1"/>
                </a:solidFill>
              </a:rPr>
              <a:t>Pour faire changer les choses concernant la résidence des enfants, peut-être faudrait-il agir sur la vision que l’on a de la maternité et de la paternité, du partage du travail parental et de l’égalité professionnelle (avant même la séparation)</a:t>
            </a:r>
            <a:endParaRPr lang="fr-FR" sz="2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14348" y="1571612"/>
            <a:ext cx="7772400" cy="1470025"/>
          </a:xfrm>
        </p:spPr>
        <p:txBody>
          <a:bodyPr/>
          <a:lstStyle/>
          <a:p>
            <a:r>
              <a:rPr lang="fr-FR" dirty="0" smtClean="0">
                <a:solidFill>
                  <a:schemeClr val="accent2"/>
                </a:solidFill>
              </a:rPr>
              <a:t>CONTEXTE FACTUEL</a:t>
            </a:r>
            <a:endParaRPr lang="fr-FR" dirty="0">
              <a:solidFill>
                <a:schemeClr val="accent2"/>
              </a:solidFill>
            </a:endParaRPr>
          </a:p>
        </p:txBody>
      </p:sp>
      <p:sp>
        <p:nvSpPr>
          <p:cNvPr id="3" name="Sous-titre 2"/>
          <p:cNvSpPr>
            <a:spLocks noGrp="1"/>
          </p:cNvSpPr>
          <p:nvPr>
            <p:ph type="subTitle" idx="1"/>
          </p:nvPr>
        </p:nvSpPr>
        <p:spPr>
          <a:xfrm>
            <a:off x="1371600" y="3071810"/>
            <a:ext cx="6400800" cy="3143272"/>
          </a:xfrm>
        </p:spPr>
        <p:txBody>
          <a:bodyPr>
            <a:normAutofit fontScale="32500" lnSpcReduction="20000"/>
          </a:bodyPr>
          <a:lstStyle/>
          <a:p>
            <a:pPr algn="just">
              <a:buFont typeface="Arial" pitchFamily="34" charset="0"/>
              <a:buChar char="•"/>
            </a:pPr>
            <a:r>
              <a:rPr lang="fr-FR" sz="7400" dirty="0" smtClean="0">
                <a:solidFill>
                  <a:schemeClr val="bg1">
                    <a:lumMod val="50000"/>
                  </a:schemeClr>
                </a:solidFill>
              </a:rPr>
              <a:t> La résidence habituelle des enfants est plus facilement fixée chez les mères. Les pères obtiennent le plus souvent un droit de visite.</a:t>
            </a:r>
          </a:p>
          <a:p>
            <a:pPr algn="just">
              <a:buFont typeface="Arial" pitchFamily="34" charset="0"/>
              <a:buChar char="•"/>
            </a:pPr>
            <a:r>
              <a:rPr lang="fr-FR" sz="7400" dirty="0" smtClean="0">
                <a:solidFill>
                  <a:schemeClr val="bg1">
                    <a:lumMod val="50000"/>
                  </a:schemeClr>
                </a:solidFill>
              </a:rPr>
              <a:t> Certains parlent de justice matriarcale, qui favoriserait toujours la mère lors des séparations, d’injustice et de discrimination envers les pères.</a:t>
            </a:r>
          </a:p>
          <a:p>
            <a:r>
              <a:rPr lang="fr-FR" sz="7400" i="1" dirty="0" smtClean="0">
                <a:solidFill>
                  <a:schemeClr val="bg1">
                    <a:lumMod val="50000"/>
                  </a:schemeClr>
                </a:solidFill>
              </a:rPr>
              <a:t>Qu’en est-il ?</a:t>
            </a:r>
          </a:p>
          <a:p>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solidFill>
                  <a:schemeClr val="accent2"/>
                </a:solidFill>
              </a:rPr>
              <a:t>QUE DIT LA LOI ?</a:t>
            </a:r>
            <a:endParaRPr lang="fr-FR" dirty="0">
              <a:solidFill>
                <a:schemeClr val="accent2"/>
              </a:solidFill>
            </a:endParaRPr>
          </a:p>
        </p:txBody>
      </p:sp>
      <p:sp>
        <p:nvSpPr>
          <p:cNvPr id="3" name="Sous-titre 2"/>
          <p:cNvSpPr>
            <a:spLocks noGrp="1"/>
          </p:cNvSpPr>
          <p:nvPr>
            <p:ph type="subTitle" idx="1"/>
          </p:nvPr>
        </p:nvSpPr>
        <p:spPr/>
        <p:txBody>
          <a:bodyPr/>
          <a:lstStyle/>
          <a:p>
            <a:r>
              <a:rPr lang="fr-FR" dirty="0" smtClean="0"/>
              <a:t>Une égalité de principe supposée entre père et mère dans les textes</a:t>
            </a:r>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428604"/>
            <a:ext cx="8229600" cy="1143000"/>
          </a:xfrm>
        </p:spPr>
        <p:txBody>
          <a:bodyPr>
            <a:normAutofit fontScale="90000"/>
          </a:bodyPr>
          <a:lstStyle/>
          <a:p>
            <a:pPr algn="l"/>
            <a:r>
              <a:rPr lang="fr-FR" dirty="0" smtClean="0">
                <a:solidFill>
                  <a:schemeClr val="accent2"/>
                </a:solidFill>
              </a:rPr>
              <a:t>L’AUTORITÉ PARENTALE EST EXERCÉE PAR CHACUN DES DEUX PARENTS</a:t>
            </a:r>
            <a:endParaRPr lang="fr-FR" dirty="0">
              <a:solidFill>
                <a:schemeClr val="accent2"/>
              </a:solidFill>
            </a:endParaRPr>
          </a:p>
        </p:txBody>
      </p:sp>
      <p:sp>
        <p:nvSpPr>
          <p:cNvPr id="3" name="Espace réservé du contenu 2"/>
          <p:cNvSpPr>
            <a:spLocks noGrp="1"/>
          </p:cNvSpPr>
          <p:nvPr>
            <p:ph idx="1"/>
          </p:nvPr>
        </p:nvSpPr>
        <p:spPr>
          <a:xfrm>
            <a:off x="500034" y="2000240"/>
            <a:ext cx="8229600" cy="4525963"/>
          </a:xfrm>
        </p:spPr>
        <p:txBody>
          <a:bodyPr>
            <a:noAutofit/>
          </a:bodyPr>
          <a:lstStyle/>
          <a:p>
            <a:pPr algn="just"/>
            <a:r>
              <a:rPr lang="fr-FR" sz="2400" dirty="0" smtClean="0"/>
              <a:t>Tout d’abord, l’autorité parentale « </a:t>
            </a:r>
            <a:r>
              <a:rPr lang="fr-FR" sz="2400" i="1" dirty="0" smtClean="0"/>
              <a:t>appartient aux parents</a:t>
            </a:r>
            <a:r>
              <a:rPr lang="fr-FR" sz="2400" dirty="0" smtClean="0"/>
              <a:t> », sans distinction (art. 371-1 CC)</a:t>
            </a:r>
          </a:p>
          <a:p>
            <a:pPr algn="just"/>
            <a:r>
              <a:rPr lang="fr-FR" sz="2400" dirty="0" smtClean="0"/>
              <a:t>Ils « </a:t>
            </a:r>
            <a:r>
              <a:rPr lang="fr-FR" sz="2400" i="1" dirty="0" smtClean="0"/>
              <a:t>exercent en commun l’autorité parentale</a:t>
            </a:r>
            <a:r>
              <a:rPr lang="fr-FR" sz="2400" dirty="0" smtClean="0"/>
              <a:t> » (art. 372 CC)</a:t>
            </a:r>
          </a:p>
          <a:p>
            <a:pPr algn="just"/>
            <a:r>
              <a:rPr lang="fr-FR" sz="2400" dirty="0" smtClean="0"/>
              <a:t>« </a:t>
            </a:r>
            <a:r>
              <a:rPr lang="fr-FR" sz="2400" i="1" dirty="0" smtClean="0"/>
              <a:t>La séparation des parents est sans incidence sur les règles de dévolution de l’exercice de l’autorité parentale</a:t>
            </a:r>
            <a:r>
              <a:rPr lang="fr-FR" sz="2400" dirty="0" smtClean="0"/>
              <a:t>» (art. 373-2 CC)</a:t>
            </a:r>
          </a:p>
          <a:p>
            <a:pPr algn="just"/>
            <a:r>
              <a:rPr lang="fr-FR" sz="2400" b="1" dirty="0" smtClean="0"/>
              <a:t>On parle ainsi d’autorité parentale conjointe : on insiste sur l’égalité des parents dans l’éducation des enfants même en cas de séparation </a:t>
            </a:r>
            <a:r>
              <a:rPr lang="fr-FR" sz="2400" dirty="0" smtClean="0"/>
              <a:t>(Loi n°2002-305 du 4 Mars 2002)</a:t>
            </a:r>
            <a:endParaRPr lang="fr-FR" sz="2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357166"/>
            <a:ext cx="8229600" cy="1143000"/>
          </a:xfrm>
        </p:spPr>
        <p:txBody>
          <a:bodyPr>
            <a:normAutofit fontScale="90000"/>
          </a:bodyPr>
          <a:lstStyle/>
          <a:p>
            <a:pPr algn="l"/>
            <a:r>
              <a:rPr lang="fr-FR" dirty="0" smtClean="0">
                <a:solidFill>
                  <a:schemeClr val="accent2"/>
                </a:solidFill>
              </a:rPr>
              <a:t>LA GARDE ALTERNÉE EST FAVORISÉE DANS LES TEXTES</a:t>
            </a:r>
            <a:endParaRPr lang="fr-FR" dirty="0">
              <a:solidFill>
                <a:schemeClr val="accent2"/>
              </a:solidFill>
            </a:endParaRPr>
          </a:p>
        </p:txBody>
      </p:sp>
      <p:sp>
        <p:nvSpPr>
          <p:cNvPr id="3" name="Espace réservé du contenu 2"/>
          <p:cNvSpPr>
            <a:spLocks noGrp="1"/>
          </p:cNvSpPr>
          <p:nvPr>
            <p:ph idx="1"/>
          </p:nvPr>
        </p:nvSpPr>
        <p:spPr>
          <a:xfrm>
            <a:off x="500034" y="2000240"/>
            <a:ext cx="8229600" cy="4525963"/>
          </a:xfrm>
        </p:spPr>
        <p:txBody>
          <a:bodyPr>
            <a:normAutofit fontScale="92500" lnSpcReduction="20000"/>
          </a:bodyPr>
          <a:lstStyle/>
          <a:p>
            <a:pPr algn="just"/>
            <a:r>
              <a:rPr lang="fr-FR" sz="3000" u="sng" dirty="0" smtClean="0"/>
              <a:t>La garde alternée est considérée comme le meilleur mode de résidence égalitaire et le plus adapté à la notion de coparentalité : il n’y a pas de différence faite entre le parent principal (doté de la charge de l’enfant) et le parent secondaire</a:t>
            </a:r>
          </a:p>
          <a:p>
            <a:pPr algn="just"/>
            <a:endParaRPr lang="fr-FR" sz="3000" u="sng" dirty="0" smtClean="0"/>
          </a:p>
          <a:p>
            <a:pPr algn="just"/>
            <a:r>
              <a:rPr lang="fr-FR" sz="3000" dirty="0" smtClean="0"/>
              <a:t>Ce mode de garde est introduit par la Loi </a:t>
            </a:r>
            <a:r>
              <a:rPr lang="fr-FR" sz="3000" dirty="0"/>
              <a:t>n°2002-305 du 4 mars 2002 relative à l’autorité </a:t>
            </a:r>
            <a:r>
              <a:rPr lang="fr-FR" sz="3000" dirty="0" smtClean="0"/>
              <a:t>parentale</a:t>
            </a:r>
          </a:p>
          <a:p>
            <a:pPr algn="just"/>
            <a:r>
              <a:rPr lang="fr-FR" sz="3000" dirty="0" smtClean="0"/>
              <a:t>« </a:t>
            </a:r>
            <a:r>
              <a:rPr lang="fr-FR" sz="3000" i="1" dirty="0" smtClean="0"/>
              <a:t>La résidence de l’enfant peut être fixée en alternance au domicile de chacun des parents, ou au domicile de l’un d’eux</a:t>
            </a:r>
            <a:r>
              <a:rPr lang="fr-FR" sz="3000" dirty="0" smtClean="0"/>
              <a:t> » (art. 372-2-9 CC)</a:t>
            </a:r>
          </a:p>
          <a:p>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500042"/>
            <a:ext cx="8229600" cy="1143000"/>
          </a:xfrm>
        </p:spPr>
        <p:txBody>
          <a:bodyPr>
            <a:normAutofit fontScale="90000"/>
          </a:bodyPr>
          <a:lstStyle/>
          <a:p>
            <a:r>
              <a:rPr lang="fr-FR" dirty="0" smtClean="0">
                <a:solidFill>
                  <a:schemeClr val="accent2"/>
                </a:solidFill>
              </a:rPr>
              <a:t>DES MESURES INCITATRICES POUR FAVORISER LA GARDE ALTERNÉE</a:t>
            </a:r>
            <a:endParaRPr lang="fr-FR" dirty="0">
              <a:solidFill>
                <a:schemeClr val="accent2"/>
              </a:solidFill>
            </a:endParaRPr>
          </a:p>
        </p:txBody>
      </p:sp>
      <p:graphicFrame>
        <p:nvGraphicFramePr>
          <p:cNvPr id="4" name="Espace réservé du contenu 3"/>
          <p:cNvGraphicFramePr>
            <a:graphicFrameLocks noGrp="1"/>
          </p:cNvGraphicFramePr>
          <p:nvPr>
            <p:ph idx="1"/>
          </p:nvPr>
        </p:nvGraphicFramePr>
        <p:xfrm>
          <a:off x="428596" y="2000240"/>
          <a:ext cx="8229600" cy="36147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357166"/>
            <a:ext cx="8229600" cy="1143000"/>
          </a:xfrm>
        </p:spPr>
        <p:txBody>
          <a:bodyPr/>
          <a:lstStyle/>
          <a:p>
            <a:pPr algn="l"/>
            <a:r>
              <a:rPr lang="fr-FR" dirty="0" smtClean="0">
                <a:solidFill>
                  <a:schemeClr val="accent2"/>
                </a:solidFill>
              </a:rPr>
              <a:t>CEPENDANT</a:t>
            </a:r>
            <a:endParaRPr lang="fr-FR" dirty="0">
              <a:solidFill>
                <a:schemeClr val="accent2"/>
              </a:solidFill>
            </a:endParaRPr>
          </a:p>
        </p:txBody>
      </p:sp>
      <p:sp>
        <p:nvSpPr>
          <p:cNvPr id="3" name="Espace réservé du contenu 2"/>
          <p:cNvSpPr>
            <a:spLocks noGrp="1"/>
          </p:cNvSpPr>
          <p:nvPr>
            <p:ph idx="1"/>
          </p:nvPr>
        </p:nvSpPr>
        <p:spPr/>
        <p:txBody>
          <a:bodyPr>
            <a:normAutofit fontScale="92500" lnSpcReduction="20000"/>
          </a:bodyPr>
          <a:lstStyle/>
          <a:p>
            <a:r>
              <a:rPr lang="fr-FR" sz="2800" dirty="0" smtClean="0"/>
              <a:t>La résidence alternée reste minoritaire : </a:t>
            </a:r>
            <a:r>
              <a:rPr lang="fr-FR" sz="3800" b="1" dirty="0" smtClean="0"/>
              <a:t>10% à 17% </a:t>
            </a:r>
            <a:r>
              <a:rPr lang="fr-FR" sz="2800" dirty="0" smtClean="0"/>
              <a:t>des cas</a:t>
            </a:r>
          </a:p>
          <a:p>
            <a:endParaRPr lang="fr-FR" sz="2800" dirty="0" smtClean="0"/>
          </a:p>
          <a:p>
            <a:r>
              <a:rPr lang="fr-FR" sz="2800" dirty="0" smtClean="0"/>
              <a:t>La résidence habituelle des enfants est très largement fixée chez la mère </a:t>
            </a:r>
            <a:r>
              <a:rPr lang="fr-FR" sz="3800" b="1" dirty="0" smtClean="0"/>
              <a:t>: 71% des cas</a:t>
            </a:r>
          </a:p>
          <a:p>
            <a:endParaRPr lang="fr-FR" sz="2800" b="1" dirty="0" smtClean="0"/>
          </a:p>
          <a:p>
            <a:r>
              <a:rPr lang="fr-FR" sz="2800" dirty="0" smtClean="0"/>
              <a:t>La résidence habituelle est peu souvent fixée chez le père : </a:t>
            </a:r>
            <a:r>
              <a:rPr lang="fr-FR" sz="3800" b="1" dirty="0" smtClean="0"/>
              <a:t>12% des cas </a:t>
            </a:r>
          </a:p>
          <a:p>
            <a:endParaRPr lang="fr-FR" sz="3800" b="1" dirty="0" smtClean="0"/>
          </a:p>
          <a:p>
            <a:r>
              <a:rPr lang="fr-FR" sz="2800" i="1" dirty="0" smtClean="0"/>
              <a:t>La justice favorise-t-elle la mère lors des séparations ?</a:t>
            </a:r>
          </a:p>
          <a:p>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fr-FR" dirty="0" smtClean="0">
                <a:solidFill>
                  <a:schemeClr val="accent2"/>
                </a:solidFill>
              </a:rPr>
              <a:t>Des chiffres et statistiques à mettre en balance avec plusieurs données factuelles</a:t>
            </a:r>
            <a:endParaRPr lang="fr-FR" dirty="0">
              <a:solidFill>
                <a:schemeClr val="accent2"/>
              </a:solidFill>
            </a:endParaRPr>
          </a:p>
        </p:txBody>
      </p:sp>
      <p:sp>
        <p:nvSpPr>
          <p:cNvPr id="3" name="Sous-titre 2"/>
          <p:cNvSpPr>
            <a:spLocks noGrp="1"/>
          </p:cNvSpPr>
          <p:nvPr>
            <p:ph type="subTitle" idx="1"/>
          </p:nvPr>
        </p:nvSpPr>
        <p:spPr>
          <a:xfrm>
            <a:off x="1357290" y="4071942"/>
            <a:ext cx="6400800" cy="1752600"/>
          </a:xfrm>
        </p:spPr>
        <p:txBody>
          <a:bodyPr>
            <a:noAutofit/>
          </a:bodyPr>
          <a:lstStyle/>
          <a:p>
            <a:r>
              <a:rPr lang="fr-FR" sz="2800" dirty="0" smtClean="0"/>
              <a:t>Chiffres et statistiques repris du rapport du Ministère de la Justice « </a:t>
            </a:r>
            <a:r>
              <a:rPr lang="fr-FR" sz="2800" i="1" dirty="0" smtClean="0"/>
              <a:t>La résidence des enfants de parents séparés</a:t>
            </a:r>
            <a:r>
              <a:rPr lang="fr-FR" sz="2800" dirty="0" smtClean="0"/>
              <a:t> », étude de plus de 6.000 décisions de justice</a:t>
            </a:r>
            <a:endParaRPr lang="fr-FR" sz="2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14348" y="285728"/>
            <a:ext cx="8229600" cy="1143000"/>
          </a:xfrm>
        </p:spPr>
        <p:txBody>
          <a:bodyPr>
            <a:normAutofit fontScale="90000"/>
          </a:bodyPr>
          <a:lstStyle/>
          <a:p>
            <a:pPr algn="l"/>
            <a:r>
              <a:rPr lang="fr-FR" dirty="0" smtClean="0">
                <a:solidFill>
                  <a:schemeClr val="accent2"/>
                </a:solidFill>
              </a:rPr>
              <a:t>LE JUGE NE FAVORISE PAS SPECIFIQUEMENT LES MÈRES</a:t>
            </a:r>
            <a:endParaRPr lang="fr-FR" dirty="0">
              <a:solidFill>
                <a:schemeClr val="accent2"/>
              </a:solidFill>
            </a:endParaRPr>
          </a:p>
        </p:txBody>
      </p:sp>
      <p:sp>
        <p:nvSpPr>
          <p:cNvPr id="3" name="Espace réservé du contenu 2"/>
          <p:cNvSpPr>
            <a:spLocks noGrp="1"/>
          </p:cNvSpPr>
          <p:nvPr>
            <p:ph sz="half" idx="1"/>
          </p:nvPr>
        </p:nvSpPr>
        <p:spPr>
          <a:xfrm>
            <a:off x="428596" y="1857364"/>
            <a:ext cx="4038600" cy="4525963"/>
          </a:xfrm>
        </p:spPr>
        <p:txBody>
          <a:bodyPr>
            <a:normAutofit fontScale="77500" lnSpcReduction="20000"/>
          </a:bodyPr>
          <a:lstStyle/>
          <a:p>
            <a:pPr algn="just"/>
            <a:r>
              <a:rPr lang="fr-FR" b="1" dirty="0" smtClean="0"/>
              <a:t>Dans 80,3% des cas</a:t>
            </a:r>
            <a:r>
              <a:rPr lang="fr-FR" dirty="0" smtClean="0"/>
              <a:t>, les parents sont d’accord entre eux quant à au choix de résidence des enfants (le juge n’intervient donc pas) ;</a:t>
            </a:r>
          </a:p>
          <a:p>
            <a:pPr algn="just"/>
            <a:r>
              <a:rPr lang="fr-FR" b="1" dirty="0" smtClean="0"/>
              <a:t>Dans 9,4% des cas</a:t>
            </a:r>
            <a:r>
              <a:rPr lang="fr-FR" dirty="0" smtClean="0"/>
              <a:t>, seul l’un des parents donne son avis. Il est alors privilégier par le juge. (Or, dans 83% des cas, c’est le père qui ne donne pas son avis)</a:t>
            </a:r>
          </a:p>
          <a:p>
            <a:pPr algn="just"/>
            <a:r>
              <a:rPr lang="fr-FR" b="1" dirty="0" smtClean="0"/>
              <a:t>Globalement : 93% des demandes des pères et 96% des demandes des mères sont satisfaites par le juge</a:t>
            </a:r>
            <a:endParaRPr lang="fr-FR" b="1" dirty="0"/>
          </a:p>
        </p:txBody>
      </p:sp>
      <p:sp>
        <p:nvSpPr>
          <p:cNvPr id="4" name="Espace réservé du contenu 3"/>
          <p:cNvSpPr>
            <a:spLocks noGrp="1"/>
          </p:cNvSpPr>
          <p:nvPr>
            <p:ph sz="half" idx="2"/>
          </p:nvPr>
        </p:nvSpPr>
        <p:spPr>
          <a:xfrm>
            <a:off x="4643438" y="1928802"/>
            <a:ext cx="4038600" cy="4525963"/>
          </a:xfrm>
        </p:spPr>
        <p:txBody>
          <a:bodyPr>
            <a:normAutofit fontScale="77500" lnSpcReduction="20000"/>
          </a:bodyPr>
          <a:lstStyle/>
          <a:p>
            <a:pPr algn="just"/>
            <a:r>
              <a:rPr lang="fr-FR" u="sng" dirty="0" smtClean="0"/>
              <a:t>Autre constat </a:t>
            </a:r>
            <a:r>
              <a:rPr lang="fr-FR" dirty="0" smtClean="0"/>
              <a:t>: lorsque les parents ne trouvent pas un terrain d’entente, le juge tranche deux fois en plus en faveur du père que lorsque les parents décident ensemble du mode de résidence des enfants : </a:t>
            </a:r>
            <a:r>
              <a:rPr lang="fr-FR" b="1" dirty="0" smtClean="0"/>
              <a:t>dans 24% des cas la résidence habituelle est fixée chez le père par décision de justice, contre 12% des cas par accord </a:t>
            </a:r>
            <a:r>
              <a:rPr lang="fr-FR" b="1" dirty="0" smtClean="0"/>
              <a:t>parental</a:t>
            </a:r>
          </a:p>
          <a:p>
            <a:pPr algn="just"/>
            <a:endParaRPr lang="fr-FR" b="1" dirty="0" smtClean="0"/>
          </a:p>
          <a:p>
            <a:pPr algn="just"/>
            <a:r>
              <a:rPr lang="fr-FR" b="1" dirty="0" smtClean="0"/>
              <a:t>L’intérêt de l’enfant doit primer et être une priorité</a:t>
            </a:r>
            <a:endParaRPr lang="fr-FR"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228</TotalTime>
  <Words>1140</Words>
  <Application>Microsoft Office PowerPoint</Application>
  <PresentationFormat>Affichage à l'écran (4:3)</PresentationFormat>
  <Paragraphs>71</Paragraphs>
  <Slides>15</Slides>
  <Notes>0</Notes>
  <HiddenSlides>0</HiddenSlides>
  <MMClips>0</MMClips>
  <ScaleCrop>false</ScaleCrop>
  <HeadingPairs>
    <vt:vector size="4" baseType="variant">
      <vt:variant>
        <vt:lpstr>Thème</vt:lpstr>
      </vt:variant>
      <vt:variant>
        <vt:i4>1</vt:i4>
      </vt:variant>
      <vt:variant>
        <vt:lpstr>Titres des diapositives</vt:lpstr>
      </vt:variant>
      <vt:variant>
        <vt:i4>15</vt:i4>
      </vt:variant>
    </vt:vector>
  </HeadingPairs>
  <TitlesOfParts>
    <vt:vector size="16" baseType="lpstr">
      <vt:lpstr>Thème Office</vt:lpstr>
      <vt:lpstr>LES PERES FACE A LA JUSTICE FAMILIALE</vt:lpstr>
      <vt:lpstr>CONTEXTE FACTUEL</vt:lpstr>
      <vt:lpstr>QUE DIT LA LOI ?</vt:lpstr>
      <vt:lpstr>L’AUTORITÉ PARENTALE EST EXERCÉE PAR CHACUN DES DEUX PARENTS</vt:lpstr>
      <vt:lpstr>LA GARDE ALTERNÉE EST FAVORISÉE DANS LES TEXTES</vt:lpstr>
      <vt:lpstr>DES MESURES INCITATRICES POUR FAVORISER LA GARDE ALTERNÉE</vt:lpstr>
      <vt:lpstr>CEPENDANT</vt:lpstr>
      <vt:lpstr>Des chiffres et statistiques à mettre en balance avec plusieurs données factuelles</vt:lpstr>
      <vt:lpstr>LE JUGE NE FAVORISE PAS SPECIFIQUEMENT LES MÈRES</vt:lpstr>
      <vt:lpstr>Pourquoi un tel écart existe-t-il alors entre les pères et mères ? Quels sont les facteurs à prendre en compte ?</vt:lpstr>
      <vt:lpstr>CONSTATS GÉNÉRAUX</vt:lpstr>
      <vt:lpstr>LA DIVISION SEXUÉE DU TRAVAIL et PARTAGE DU TRAVAIL PARENTAL </vt:lpstr>
      <vt:lpstr>PRECISIONS SUR LA PENSION ALIMENTAIRE</vt:lpstr>
      <vt:lpstr>LA PRESSION SOCIALE AUTOUR DE « L’IDÉAL DE LA BONNE MÈRE »</vt:lpstr>
      <vt:lpstr>CONCLUSION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PERES FACE A LA JUSTICE FAMILIALE</dc:title>
  <dc:creator>Léa Marteaux</dc:creator>
  <cp:lastModifiedBy>Léa Marteaux</cp:lastModifiedBy>
  <cp:revision>25</cp:revision>
  <dcterms:created xsi:type="dcterms:W3CDTF">2020-06-22T15:28:30Z</dcterms:created>
  <dcterms:modified xsi:type="dcterms:W3CDTF">2020-06-23T09:05:06Z</dcterms:modified>
</cp:coreProperties>
</file>