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2" r:id="rId5"/>
    <p:sldId id="260" r:id="rId6"/>
    <p:sldId id="261" r:id="rId7"/>
    <p:sldId id="263"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6CE86D0-00D9-47C2-A18D-6F480AE50806}" type="datetimeFigureOut">
              <a:rPr lang="fr-FR" smtClean="0"/>
              <a:t>26/05/2020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BDAC9C-E119-4167-B054-456EF4BE009D}"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CE86D0-00D9-47C2-A18D-6F480AE50806}" type="datetimeFigureOut">
              <a:rPr lang="fr-FR" smtClean="0"/>
              <a:t>26/05/2020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BDAC9C-E119-4167-B054-456EF4BE009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CE86D0-00D9-47C2-A18D-6F480AE50806}" type="datetimeFigureOut">
              <a:rPr lang="fr-FR" smtClean="0"/>
              <a:t>26/05/2020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BDAC9C-E119-4167-B054-456EF4BE009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CE86D0-00D9-47C2-A18D-6F480AE50806}" type="datetimeFigureOut">
              <a:rPr lang="fr-FR" smtClean="0"/>
              <a:t>26/05/2020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BDAC9C-E119-4167-B054-456EF4BE009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96CE86D0-00D9-47C2-A18D-6F480AE50806}" type="datetimeFigureOut">
              <a:rPr lang="fr-FR" smtClean="0"/>
              <a:t>26/05/2020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BDAC9C-E119-4167-B054-456EF4BE009D}"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6CE86D0-00D9-47C2-A18D-6F480AE50806}" type="datetimeFigureOut">
              <a:rPr lang="fr-FR" smtClean="0"/>
              <a:t>26/05/2020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BDAC9C-E119-4167-B054-456EF4BE009D}"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6CE86D0-00D9-47C2-A18D-6F480AE50806}" type="datetimeFigureOut">
              <a:rPr lang="fr-FR" smtClean="0"/>
              <a:t>26/05/2020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6BDAC9C-E119-4167-B054-456EF4BE009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96CE86D0-00D9-47C2-A18D-6F480AE50806}" type="datetimeFigureOut">
              <a:rPr lang="fr-FR" smtClean="0"/>
              <a:t>26/05/2020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BDAC9C-E119-4167-B054-456EF4BE009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6CE86D0-00D9-47C2-A18D-6F480AE50806}" type="datetimeFigureOut">
              <a:rPr lang="fr-FR" smtClean="0"/>
              <a:t>26/05/2020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6BDAC9C-E119-4167-B054-456EF4BE009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CE86D0-00D9-47C2-A18D-6F480AE50806}" type="datetimeFigureOut">
              <a:rPr lang="fr-FR" smtClean="0"/>
              <a:t>26/05/2020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BDAC9C-E119-4167-B054-456EF4BE009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CE86D0-00D9-47C2-A18D-6F480AE50806}" type="datetimeFigureOut">
              <a:rPr lang="fr-FR" smtClean="0"/>
              <a:t>26/05/2020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BDAC9C-E119-4167-B054-456EF4BE009D}"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E86D0-00D9-47C2-A18D-6F480AE50806}" type="datetimeFigureOut">
              <a:rPr lang="fr-FR" smtClean="0"/>
              <a:t>26/05/2020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BDAC9C-E119-4167-B054-456EF4BE009D}"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1142984"/>
            <a:ext cx="7772400" cy="1470025"/>
          </a:xfrm>
        </p:spPr>
        <p:txBody>
          <a:bodyPr/>
          <a:lstStyle/>
          <a:p>
            <a:r>
              <a:rPr lang="fr-FR" b="1" dirty="0">
                <a:solidFill>
                  <a:schemeClr val="accent6"/>
                </a:solidFill>
                <a:latin typeface="Bahnschrift SemiCondensed" pitchFamily="34" charset="0"/>
              </a:rPr>
              <a:t>LES GRANDES AVANCÉES DE LA NOUVELLE LOI BIOETHIQUE </a:t>
            </a:r>
          </a:p>
        </p:txBody>
      </p:sp>
      <p:pic>
        <p:nvPicPr>
          <p:cNvPr id="4" name="Image 3" descr="bdhzrtherh.jpg"/>
          <p:cNvPicPr>
            <a:picLocks noChangeAspect="1"/>
          </p:cNvPicPr>
          <p:nvPr/>
        </p:nvPicPr>
        <p:blipFill>
          <a:blip r:embed="rId2"/>
          <a:stretch>
            <a:fillRect/>
          </a:stretch>
        </p:blipFill>
        <p:spPr>
          <a:xfrm>
            <a:off x="2428860" y="3143248"/>
            <a:ext cx="4201043" cy="279560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71480"/>
            <a:ext cx="8229600" cy="1143000"/>
          </a:xfrm>
        </p:spPr>
        <p:txBody>
          <a:bodyPr>
            <a:normAutofit fontScale="90000"/>
          </a:bodyPr>
          <a:lstStyle/>
          <a:p>
            <a:r>
              <a:rPr lang="fr-FR" b="1" dirty="0">
                <a:solidFill>
                  <a:schemeClr val="accent6"/>
                </a:solidFill>
                <a:latin typeface="Bahnschrift SemiCondensed" pitchFamily="34" charset="0"/>
              </a:rPr>
              <a:t>La PMA pour un couple de femme</a:t>
            </a:r>
            <a:br>
              <a:rPr lang="fr-FR" b="1" dirty="0">
                <a:solidFill>
                  <a:srgbClr val="FFC000"/>
                </a:solidFill>
                <a:latin typeface="Bahnschrift SemiCondensed" pitchFamily="34" charset="0"/>
              </a:rPr>
            </a:br>
            <a:r>
              <a:rPr lang="fr-FR" sz="2700" dirty="0">
                <a:solidFill>
                  <a:schemeClr val="tx1">
                    <a:lumMod val="85000"/>
                    <a:lumOff val="15000"/>
                  </a:schemeClr>
                </a:solidFill>
                <a:latin typeface="Bahnschrift SemiCondensed" pitchFamily="34" charset="0"/>
              </a:rPr>
              <a:t>Situation : deux femmes en couple souhaitent bénéficier d’un don de </a:t>
            </a:r>
            <a:br>
              <a:rPr lang="fr-FR" sz="2700" dirty="0">
                <a:solidFill>
                  <a:schemeClr val="tx1">
                    <a:lumMod val="85000"/>
                    <a:lumOff val="15000"/>
                  </a:schemeClr>
                </a:solidFill>
                <a:latin typeface="Bahnschrift SemiCondensed" pitchFamily="34" charset="0"/>
              </a:rPr>
            </a:br>
            <a:r>
              <a:rPr lang="fr-FR" sz="2700" dirty="0">
                <a:solidFill>
                  <a:schemeClr val="tx1">
                    <a:lumMod val="85000"/>
                    <a:lumOff val="15000"/>
                  </a:schemeClr>
                </a:solidFill>
                <a:latin typeface="Bahnschrift SemiCondensed" pitchFamily="34" charset="0"/>
              </a:rPr>
              <a:t>sperme pour avoir un enfant</a:t>
            </a:r>
          </a:p>
        </p:txBody>
      </p:sp>
      <p:sp>
        <p:nvSpPr>
          <p:cNvPr id="3" name="Espace réservé du texte 2"/>
          <p:cNvSpPr>
            <a:spLocks noGrp="1"/>
          </p:cNvSpPr>
          <p:nvPr>
            <p:ph type="body" idx="1"/>
          </p:nvPr>
        </p:nvSpPr>
        <p:spPr>
          <a:xfrm>
            <a:off x="571472" y="2000240"/>
            <a:ext cx="4040188" cy="639762"/>
          </a:xfrm>
        </p:spPr>
        <p:txBody>
          <a:bodyPr/>
          <a:lstStyle/>
          <a:p>
            <a:r>
              <a:rPr lang="fr-FR" dirty="0"/>
              <a:t>Interdit avant la </a:t>
            </a:r>
            <a:r>
              <a:rPr lang="fr-FR" dirty="0">
                <a:latin typeface="Bahnschrift SemiCondensed" pitchFamily="34" charset="0"/>
              </a:rPr>
              <a:t>Loi</a:t>
            </a:r>
          </a:p>
        </p:txBody>
      </p:sp>
      <p:sp>
        <p:nvSpPr>
          <p:cNvPr id="4" name="Espace réservé du contenu 3"/>
          <p:cNvSpPr>
            <a:spLocks noGrp="1"/>
          </p:cNvSpPr>
          <p:nvPr>
            <p:ph sz="half" idx="2"/>
          </p:nvPr>
        </p:nvSpPr>
        <p:spPr>
          <a:xfrm>
            <a:off x="285720" y="2786058"/>
            <a:ext cx="4040188" cy="3951288"/>
          </a:xfrm>
        </p:spPr>
        <p:txBody>
          <a:bodyPr>
            <a:normAutofit/>
          </a:bodyPr>
          <a:lstStyle/>
          <a:p>
            <a:pPr algn="just"/>
            <a:r>
              <a:rPr lang="fr-FR" sz="2000" dirty="0">
                <a:latin typeface="Bahnschrift SemiCondensed" pitchFamily="34" charset="0"/>
              </a:rPr>
              <a:t>Aujourd’hui il est impossible pour un couple de deux femmes de bénéficier d’une PMA en France</a:t>
            </a:r>
          </a:p>
          <a:p>
            <a:pPr algn="just"/>
            <a:r>
              <a:rPr lang="fr-FR" sz="2000" dirty="0">
                <a:latin typeface="Bahnschrift SemiCondensed" pitchFamily="34" charset="0"/>
              </a:rPr>
              <a:t>Seul le recours à une insémination « artisanale » est possible avec le concours d’un donneur</a:t>
            </a:r>
          </a:p>
          <a:p>
            <a:pPr algn="just"/>
            <a:r>
              <a:rPr lang="fr-FR" sz="2000" dirty="0">
                <a:latin typeface="Bahnschrift SemiCondensed" pitchFamily="34" charset="0"/>
              </a:rPr>
              <a:t>Il est également possible de se rendre dans un pays où le don de sperme est autorisé pour les couples de femmes</a:t>
            </a:r>
          </a:p>
        </p:txBody>
      </p:sp>
      <p:sp>
        <p:nvSpPr>
          <p:cNvPr id="5" name="Espace réservé du texte 4"/>
          <p:cNvSpPr>
            <a:spLocks noGrp="1"/>
          </p:cNvSpPr>
          <p:nvPr>
            <p:ph type="body" sz="quarter" idx="3"/>
          </p:nvPr>
        </p:nvSpPr>
        <p:spPr>
          <a:xfrm>
            <a:off x="4714876" y="2000240"/>
            <a:ext cx="4041775" cy="639762"/>
          </a:xfrm>
        </p:spPr>
        <p:txBody>
          <a:bodyPr/>
          <a:lstStyle/>
          <a:p>
            <a:r>
              <a:rPr lang="fr-FR" dirty="0">
                <a:latin typeface="Bahnschrift SemiCondensed" pitchFamily="34" charset="0"/>
              </a:rPr>
              <a:t>Autorisée après le vote de la Loi</a:t>
            </a:r>
          </a:p>
        </p:txBody>
      </p:sp>
      <p:sp>
        <p:nvSpPr>
          <p:cNvPr id="9" name="Espace réservé du contenu 8"/>
          <p:cNvSpPr>
            <a:spLocks noGrp="1"/>
          </p:cNvSpPr>
          <p:nvPr>
            <p:ph sz="quarter" idx="4"/>
          </p:nvPr>
        </p:nvSpPr>
        <p:spPr>
          <a:xfrm>
            <a:off x="4572000" y="2906712"/>
            <a:ext cx="4041775" cy="3951288"/>
          </a:xfrm>
        </p:spPr>
        <p:txBody>
          <a:bodyPr>
            <a:normAutofit/>
          </a:bodyPr>
          <a:lstStyle/>
          <a:p>
            <a:pPr algn="just">
              <a:buNone/>
            </a:pPr>
            <a:r>
              <a:rPr lang="fr-FR" sz="2000" dirty="0">
                <a:solidFill>
                  <a:schemeClr val="tx1">
                    <a:lumMod val="85000"/>
                    <a:lumOff val="15000"/>
                  </a:schemeClr>
                </a:solidFill>
                <a:latin typeface="Bahnschrift SemiCondensed" pitchFamily="34" charset="0"/>
              </a:rPr>
              <a:t>Une femme en couple avec une autre femme pourra bénéficier, en France, de la PMA et prétendre à un don de sperme, aujourd’hui réservé aux couples hétérosexuels infertiles. Pour établir un lien de filiation, les deux femmes, qu’elles soient mariées ou non, devront produire une « reconnaissance conjointe anticipée » de l’enfant à naître.</a:t>
            </a:r>
          </a:p>
          <a:p>
            <a:pPr>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571480"/>
            <a:ext cx="8229600" cy="1143000"/>
          </a:xfrm>
        </p:spPr>
        <p:txBody>
          <a:bodyPr>
            <a:normAutofit fontScale="90000"/>
          </a:bodyPr>
          <a:lstStyle/>
          <a:p>
            <a:r>
              <a:rPr lang="fr-FR" b="1" dirty="0">
                <a:solidFill>
                  <a:schemeClr val="accent6"/>
                </a:solidFill>
                <a:latin typeface="Bahnschrift SemiCondensed" pitchFamily="34" charset="0"/>
              </a:rPr>
              <a:t>La PMA pour une femme seule</a:t>
            </a:r>
            <a:br>
              <a:rPr lang="fr-FR" dirty="0">
                <a:latin typeface="Bahnschrift SemiCondensed" pitchFamily="34" charset="0"/>
              </a:rPr>
            </a:br>
            <a:r>
              <a:rPr lang="fr-FR" sz="2700" dirty="0">
                <a:solidFill>
                  <a:schemeClr val="tx1">
                    <a:lumMod val="85000"/>
                    <a:lumOff val="15000"/>
                  </a:schemeClr>
                </a:solidFill>
                <a:latin typeface="Bahnschrift SemiCondensed" pitchFamily="34" charset="0"/>
              </a:rPr>
              <a:t>Situation : une femme célibataire souhaite donner naissance à un enfant en bénéficiant d’un don de sperme</a:t>
            </a:r>
          </a:p>
        </p:txBody>
      </p:sp>
      <p:sp>
        <p:nvSpPr>
          <p:cNvPr id="3" name="Espace réservé du texte 2"/>
          <p:cNvSpPr>
            <a:spLocks noGrp="1"/>
          </p:cNvSpPr>
          <p:nvPr>
            <p:ph type="body" idx="1"/>
          </p:nvPr>
        </p:nvSpPr>
        <p:spPr>
          <a:xfrm>
            <a:off x="571472" y="2500306"/>
            <a:ext cx="4040188" cy="639762"/>
          </a:xfrm>
        </p:spPr>
        <p:txBody>
          <a:bodyPr/>
          <a:lstStyle/>
          <a:p>
            <a:r>
              <a:rPr lang="fr-FR" dirty="0">
                <a:latin typeface="Bahnschrift SemiCondensed" pitchFamily="34" charset="0"/>
              </a:rPr>
              <a:t>Interdit avant la Loi</a:t>
            </a:r>
          </a:p>
        </p:txBody>
      </p:sp>
      <p:sp>
        <p:nvSpPr>
          <p:cNvPr id="4" name="Espace réservé du contenu 3"/>
          <p:cNvSpPr>
            <a:spLocks noGrp="1"/>
          </p:cNvSpPr>
          <p:nvPr>
            <p:ph sz="half" idx="2"/>
          </p:nvPr>
        </p:nvSpPr>
        <p:spPr>
          <a:xfrm>
            <a:off x="357158" y="3357562"/>
            <a:ext cx="4040188" cy="3951288"/>
          </a:xfrm>
        </p:spPr>
        <p:txBody>
          <a:bodyPr>
            <a:normAutofit/>
          </a:bodyPr>
          <a:lstStyle/>
          <a:p>
            <a:r>
              <a:rPr lang="fr-FR" sz="2000" dirty="0">
                <a:latin typeface="Bahnschrift SemiCondensed" pitchFamily="34" charset="0"/>
              </a:rPr>
              <a:t>Actuellement, la PMA pour une femme seule est interdit</a:t>
            </a:r>
          </a:p>
          <a:p>
            <a:r>
              <a:rPr lang="fr-FR" sz="2000" dirty="0">
                <a:latin typeface="Bahnschrift SemiCondensed" pitchFamily="34" charset="0"/>
              </a:rPr>
              <a:t>Le recours à une insémination « artisanales » reste possible</a:t>
            </a:r>
          </a:p>
          <a:p>
            <a:r>
              <a:rPr lang="fr-FR" sz="2000" dirty="0">
                <a:latin typeface="Bahnschrift SemiCondensed" pitchFamily="34" charset="0"/>
              </a:rPr>
              <a:t>Tout comme le don de sperme dans un pays où la pratique est autorisée</a:t>
            </a:r>
          </a:p>
        </p:txBody>
      </p:sp>
      <p:sp>
        <p:nvSpPr>
          <p:cNvPr id="5" name="Espace réservé du texte 4"/>
          <p:cNvSpPr>
            <a:spLocks noGrp="1"/>
          </p:cNvSpPr>
          <p:nvPr>
            <p:ph type="body" sz="quarter" idx="3"/>
          </p:nvPr>
        </p:nvSpPr>
        <p:spPr>
          <a:xfrm>
            <a:off x="4500562" y="2571744"/>
            <a:ext cx="4256089" cy="639762"/>
          </a:xfrm>
        </p:spPr>
        <p:txBody>
          <a:bodyPr>
            <a:noAutofit/>
          </a:bodyPr>
          <a:lstStyle/>
          <a:p>
            <a:r>
              <a:rPr lang="fr-FR" dirty="0">
                <a:latin typeface="Bahnschrift SemiCondensed" pitchFamily="34" charset="0"/>
              </a:rPr>
              <a:t>Autorisée après l’adoption de la Loi</a:t>
            </a:r>
          </a:p>
        </p:txBody>
      </p:sp>
      <p:graphicFrame>
        <p:nvGraphicFramePr>
          <p:cNvPr id="7" name="Espace réservé du contenu 6"/>
          <p:cNvGraphicFramePr>
            <a:graphicFrameLocks noGrp="1"/>
          </p:cNvGraphicFramePr>
          <p:nvPr>
            <p:ph sz="quarter" idx="4"/>
          </p:nvPr>
        </p:nvGraphicFramePr>
        <p:xfrm>
          <a:off x="4643438" y="3389297"/>
          <a:ext cx="4041775" cy="3468703"/>
        </p:xfrm>
        <a:graphic>
          <a:graphicData uri="http://schemas.openxmlformats.org/drawingml/2006/table">
            <a:tbl>
              <a:tblPr firstRow="1" bandRow="1">
                <a:tableStyleId>{5C22544A-7EE6-4342-B048-85BDC9FD1C3A}</a:tableStyleId>
              </a:tblPr>
              <a:tblGrid>
                <a:gridCol w="4041775">
                  <a:extLst>
                    <a:ext uri="{9D8B030D-6E8A-4147-A177-3AD203B41FA5}">
                      <a16:colId xmlns:a16="http://schemas.microsoft.com/office/drawing/2014/main" val="20000"/>
                    </a:ext>
                  </a:extLst>
                </a:gridCol>
              </a:tblGrid>
              <a:tr h="3468703">
                <a:tc>
                  <a:txBody>
                    <a:bodyPr/>
                    <a:lstStyle/>
                    <a:p>
                      <a:pPr algn="just"/>
                      <a:r>
                        <a:rPr lang="fr-FR" sz="2000" b="0" kern="1200" dirty="0">
                          <a:solidFill>
                            <a:schemeClr val="tx1">
                              <a:lumMod val="85000"/>
                              <a:lumOff val="15000"/>
                            </a:schemeClr>
                          </a:solidFill>
                          <a:latin typeface="Bahnschrift SemiCondensed" pitchFamily="34" charset="0"/>
                          <a:ea typeface="+mn-ea"/>
                          <a:cs typeface="+mn-cs"/>
                        </a:rPr>
                        <a:t>Une femme seule pourra bénéficier du système français de PMA avec tiers donneur et prétendre à un don de sperme. Les frais seront remboursés par la Sécurité sociale, de la même façon que pour les couples hétérosexuels qui en bénéficient actuellement.</a:t>
                      </a:r>
                    </a:p>
                  </a:txBody>
                  <a:tcP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6"/>
                </a:solidFill>
                <a:latin typeface="Bahnschrift SemiCondensed" pitchFamily="34" charset="0"/>
              </a:rPr>
              <a:t>Sur les conditions d’accès à la PMA</a:t>
            </a:r>
          </a:p>
        </p:txBody>
      </p:sp>
      <p:pic>
        <p:nvPicPr>
          <p:cNvPr id="4" name="Espace réservé du contenu 3" descr="hhhvzlergjezklmgrmlzeg.PNG"/>
          <p:cNvPicPr>
            <a:picLocks noGrp="1" noChangeAspect="1"/>
          </p:cNvPicPr>
          <p:nvPr>
            <p:ph idx="1"/>
          </p:nvPr>
        </p:nvPicPr>
        <p:blipFill>
          <a:blip r:embed="rId2"/>
          <a:stretch>
            <a:fillRect/>
          </a:stretch>
        </p:blipFill>
        <p:spPr>
          <a:xfrm>
            <a:off x="1643042" y="1571612"/>
            <a:ext cx="5715039" cy="5083028"/>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642918"/>
            <a:ext cx="8229600" cy="1143000"/>
          </a:xfrm>
        </p:spPr>
        <p:txBody>
          <a:bodyPr>
            <a:normAutofit fontScale="90000"/>
          </a:bodyPr>
          <a:lstStyle/>
          <a:p>
            <a:r>
              <a:rPr lang="fr-FR" b="1" dirty="0">
                <a:solidFill>
                  <a:schemeClr val="accent6"/>
                </a:solidFill>
                <a:latin typeface="Bahnschrift SemiCondensed" pitchFamily="34" charset="0"/>
              </a:rPr>
              <a:t>L’autoconservation des ovocytes</a:t>
            </a:r>
            <a:br>
              <a:rPr lang="fr-FR" dirty="0"/>
            </a:br>
            <a:r>
              <a:rPr lang="fr-FR" sz="2200" dirty="0">
                <a:solidFill>
                  <a:schemeClr val="tx1">
                    <a:lumMod val="85000"/>
                    <a:lumOff val="15000"/>
                  </a:schemeClr>
                </a:solidFill>
                <a:latin typeface="Bahnschrift SemiCondensed" pitchFamily="34" charset="0"/>
              </a:rPr>
              <a:t>Situation : Une femme en bonne santé et en âge de procréer ne souhaite pas d’enfant dans l’immédiat, mais souhaite congeler ses ovocytes pour ne pas se faire rattraper par l’« horloge biologique » et pour avoir un enfant plus tard</a:t>
            </a:r>
          </a:p>
        </p:txBody>
      </p:sp>
      <p:sp>
        <p:nvSpPr>
          <p:cNvPr id="3" name="Espace réservé du texte 2"/>
          <p:cNvSpPr>
            <a:spLocks noGrp="1"/>
          </p:cNvSpPr>
          <p:nvPr>
            <p:ph type="body" idx="1"/>
          </p:nvPr>
        </p:nvSpPr>
        <p:spPr>
          <a:xfrm>
            <a:off x="428596" y="2571744"/>
            <a:ext cx="4040188" cy="639762"/>
          </a:xfrm>
        </p:spPr>
        <p:txBody>
          <a:bodyPr/>
          <a:lstStyle/>
          <a:p>
            <a:r>
              <a:rPr lang="fr-FR" dirty="0">
                <a:latin typeface="Bahnschrift SemiCondensed" pitchFamily="34" charset="0"/>
              </a:rPr>
              <a:t>Interdit avant la Loi</a:t>
            </a:r>
          </a:p>
        </p:txBody>
      </p:sp>
      <p:sp>
        <p:nvSpPr>
          <p:cNvPr id="4" name="Espace réservé du contenu 3"/>
          <p:cNvSpPr>
            <a:spLocks noGrp="1"/>
          </p:cNvSpPr>
          <p:nvPr>
            <p:ph sz="half" idx="2"/>
          </p:nvPr>
        </p:nvSpPr>
        <p:spPr>
          <a:xfrm>
            <a:off x="214282" y="3571876"/>
            <a:ext cx="4040188" cy="3951288"/>
          </a:xfrm>
        </p:spPr>
        <p:txBody>
          <a:bodyPr>
            <a:normAutofit/>
          </a:bodyPr>
          <a:lstStyle/>
          <a:p>
            <a:pPr algn="just"/>
            <a:r>
              <a:rPr lang="fr-FR" sz="2000" dirty="0">
                <a:latin typeface="Bahnschrift SemiCondensed" pitchFamily="34" charset="0"/>
              </a:rPr>
              <a:t>Conservation des ovocytes autorisée que pour des raisons médicales ;</a:t>
            </a:r>
          </a:p>
          <a:p>
            <a:pPr algn="just"/>
            <a:r>
              <a:rPr lang="fr-FR" sz="2000" dirty="0">
                <a:latin typeface="Bahnschrift SemiCondensed" pitchFamily="34" charset="0"/>
              </a:rPr>
              <a:t>Une exception : une femme qui pratique un don d’ovocyte peut être autorisée à en conserver pour elle-même sous conditions</a:t>
            </a:r>
          </a:p>
        </p:txBody>
      </p:sp>
      <p:sp>
        <p:nvSpPr>
          <p:cNvPr id="5" name="Espace réservé du texte 4"/>
          <p:cNvSpPr>
            <a:spLocks noGrp="1"/>
          </p:cNvSpPr>
          <p:nvPr>
            <p:ph type="body" sz="quarter" idx="3"/>
          </p:nvPr>
        </p:nvSpPr>
        <p:spPr>
          <a:xfrm>
            <a:off x="4429124" y="2643182"/>
            <a:ext cx="4327527" cy="639762"/>
          </a:xfrm>
        </p:spPr>
        <p:txBody>
          <a:bodyPr>
            <a:noAutofit/>
          </a:bodyPr>
          <a:lstStyle/>
          <a:p>
            <a:r>
              <a:rPr lang="fr-FR" dirty="0">
                <a:latin typeface="Bahnschrift SemiCondensed" pitchFamily="34" charset="0"/>
              </a:rPr>
              <a:t>Autorisée après l’adoption de la Loi</a:t>
            </a:r>
          </a:p>
        </p:txBody>
      </p:sp>
      <p:sp>
        <p:nvSpPr>
          <p:cNvPr id="6" name="Espace réservé du contenu 5"/>
          <p:cNvSpPr>
            <a:spLocks noGrp="1"/>
          </p:cNvSpPr>
          <p:nvPr>
            <p:ph sz="quarter" idx="4"/>
          </p:nvPr>
        </p:nvSpPr>
        <p:spPr>
          <a:xfrm>
            <a:off x="4714876" y="3429000"/>
            <a:ext cx="4041775" cy="3951288"/>
          </a:xfrm>
        </p:spPr>
        <p:txBody>
          <a:bodyPr>
            <a:normAutofit/>
          </a:bodyPr>
          <a:lstStyle/>
          <a:p>
            <a:pPr algn="just">
              <a:buNone/>
            </a:pPr>
            <a:r>
              <a:rPr lang="fr-FR" sz="2000" dirty="0">
                <a:latin typeface="Bahnschrift SemiCondensed" pitchFamily="34" charset="0"/>
              </a:rPr>
              <a:t>Une personne majeure, homme comme</a:t>
            </a:r>
          </a:p>
          <a:p>
            <a:pPr algn="just">
              <a:buNone/>
            </a:pPr>
            <a:r>
              <a:rPr lang="fr-FR" sz="2000" dirty="0">
                <a:latin typeface="Bahnschrift SemiCondensed" pitchFamily="34" charset="0"/>
              </a:rPr>
              <a:t>femme, qui répond aux critères d’âge qui seront fixées par décret par le Conseil d’Etat – peut recourir à la conservation de ses gamètes pour réaliser une PMA ultérieurement. Le coût de l’autoconservation sera à sa charge.</a:t>
            </a:r>
          </a:p>
          <a:p>
            <a:pPr>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844" y="428604"/>
            <a:ext cx="8786874" cy="1143000"/>
          </a:xfrm>
        </p:spPr>
        <p:txBody>
          <a:bodyPr>
            <a:normAutofit fontScale="90000"/>
          </a:bodyPr>
          <a:lstStyle/>
          <a:p>
            <a:r>
              <a:rPr lang="fr-FR" b="1" dirty="0">
                <a:solidFill>
                  <a:schemeClr val="accent6"/>
                </a:solidFill>
                <a:latin typeface="Bahnschrift SemiCondensed" pitchFamily="34" charset="0"/>
              </a:rPr>
              <a:t>L’accès aux origines des enfants issus de PMA</a:t>
            </a:r>
            <a:br>
              <a:rPr lang="fr-FR" dirty="0">
                <a:latin typeface="Bahnschrift SemiCondensed" pitchFamily="34" charset="0"/>
              </a:rPr>
            </a:br>
            <a:r>
              <a:rPr lang="fr-FR" sz="2700" dirty="0">
                <a:solidFill>
                  <a:schemeClr val="tx1">
                    <a:lumMod val="85000"/>
                    <a:lumOff val="15000"/>
                  </a:schemeClr>
                </a:solidFill>
                <a:latin typeface="Bahnschrift SemiCondensed" pitchFamily="34" charset="0"/>
              </a:rPr>
              <a:t>Situation : des enfants nés de dons de gamète souhaitent connaître leur géniteur</a:t>
            </a:r>
          </a:p>
        </p:txBody>
      </p:sp>
      <p:sp>
        <p:nvSpPr>
          <p:cNvPr id="3" name="Espace réservé du texte 2"/>
          <p:cNvSpPr>
            <a:spLocks noGrp="1"/>
          </p:cNvSpPr>
          <p:nvPr>
            <p:ph type="body" idx="1"/>
          </p:nvPr>
        </p:nvSpPr>
        <p:spPr>
          <a:xfrm>
            <a:off x="357158" y="2357430"/>
            <a:ext cx="4040188" cy="639762"/>
          </a:xfrm>
        </p:spPr>
        <p:txBody>
          <a:bodyPr/>
          <a:lstStyle/>
          <a:p>
            <a:r>
              <a:rPr lang="fr-FR" dirty="0">
                <a:latin typeface="Bahnschrift SemiCondensed" pitchFamily="34" charset="0"/>
              </a:rPr>
              <a:t>Impossible avant la Loi</a:t>
            </a:r>
          </a:p>
        </p:txBody>
      </p:sp>
      <p:sp>
        <p:nvSpPr>
          <p:cNvPr id="4" name="Espace réservé du contenu 3"/>
          <p:cNvSpPr>
            <a:spLocks noGrp="1"/>
          </p:cNvSpPr>
          <p:nvPr>
            <p:ph sz="half" idx="2"/>
          </p:nvPr>
        </p:nvSpPr>
        <p:spPr>
          <a:xfrm>
            <a:off x="214282" y="3286124"/>
            <a:ext cx="4040188" cy="3951288"/>
          </a:xfrm>
        </p:spPr>
        <p:txBody>
          <a:bodyPr>
            <a:normAutofit/>
          </a:bodyPr>
          <a:lstStyle/>
          <a:p>
            <a:pPr algn="just"/>
            <a:r>
              <a:rPr lang="fr-FR" sz="2000" dirty="0">
                <a:latin typeface="Bahnschrift SemiCondensed" pitchFamily="34" charset="0"/>
              </a:rPr>
              <a:t>Un enfant né d’un don de gamète n’avait pas la possibilité d’accéder à l’identité du donneur</a:t>
            </a:r>
          </a:p>
          <a:p>
            <a:pPr algn="just"/>
            <a:r>
              <a:rPr lang="fr-FR" sz="2000" dirty="0">
                <a:latin typeface="Bahnschrift SemiCondensed" pitchFamily="34" charset="0"/>
              </a:rPr>
              <a:t>Le don de gamètes étant soumis au principe général de l’anonymat des dons de matière corporelle.</a:t>
            </a:r>
          </a:p>
        </p:txBody>
      </p:sp>
      <p:sp>
        <p:nvSpPr>
          <p:cNvPr id="5" name="Espace réservé du texte 4"/>
          <p:cNvSpPr>
            <a:spLocks noGrp="1"/>
          </p:cNvSpPr>
          <p:nvPr>
            <p:ph type="body" sz="quarter" idx="3"/>
          </p:nvPr>
        </p:nvSpPr>
        <p:spPr>
          <a:xfrm>
            <a:off x="4643438" y="2357430"/>
            <a:ext cx="4184651" cy="639762"/>
          </a:xfrm>
        </p:spPr>
        <p:txBody>
          <a:bodyPr>
            <a:noAutofit/>
          </a:bodyPr>
          <a:lstStyle/>
          <a:p>
            <a:r>
              <a:rPr lang="fr-FR" dirty="0">
                <a:latin typeface="Bahnschrift SemiCondensed" pitchFamily="34" charset="0"/>
              </a:rPr>
              <a:t>Possible après l’adoption de la Loi</a:t>
            </a:r>
          </a:p>
        </p:txBody>
      </p:sp>
      <p:sp>
        <p:nvSpPr>
          <p:cNvPr id="6" name="Espace réservé du contenu 5"/>
          <p:cNvSpPr>
            <a:spLocks noGrp="1"/>
          </p:cNvSpPr>
          <p:nvPr>
            <p:ph sz="quarter" idx="4"/>
          </p:nvPr>
        </p:nvSpPr>
        <p:spPr>
          <a:xfrm>
            <a:off x="4643438" y="3214686"/>
            <a:ext cx="4041775" cy="3951288"/>
          </a:xfrm>
        </p:spPr>
        <p:txBody>
          <a:bodyPr>
            <a:normAutofit/>
          </a:bodyPr>
          <a:lstStyle/>
          <a:p>
            <a:pPr algn="just">
              <a:buNone/>
            </a:pPr>
            <a:r>
              <a:rPr lang="fr-FR" sz="2000" dirty="0">
                <a:latin typeface="Bahnschrift SemiCondensed" pitchFamily="34" charset="0"/>
              </a:rPr>
              <a:t>A partir du moment où un donneur souhaite faire un don de gamète, il devra obligatoirement accepter que son identité puisse être dévoilée à l’enfant qui sera issu de ce don, lorsque celui-ci aura 18 ans. Les enfants qui le souhaitent peuvent alors déposer une demande auprès d’une commission d’accès aux origines, auprès de l’Agence de la biomédecine.</a:t>
            </a:r>
          </a:p>
          <a:p>
            <a:pPr>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000240"/>
            <a:ext cx="3008313" cy="2012942"/>
          </a:xfrm>
        </p:spPr>
        <p:txBody>
          <a:bodyPr>
            <a:noAutofit/>
          </a:bodyPr>
          <a:lstStyle/>
          <a:p>
            <a:r>
              <a:rPr lang="fr-FR" sz="4400" dirty="0">
                <a:solidFill>
                  <a:schemeClr val="accent6"/>
                </a:solidFill>
                <a:latin typeface="Bahnschrift SemiCondensed" pitchFamily="34" charset="0"/>
              </a:rPr>
              <a:t>Les propositions rejetées en Commission</a:t>
            </a:r>
          </a:p>
        </p:txBody>
      </p:sp>
      <p:sp>
        <p:nvSpPr>
          <p:cNvPr id="3" name="Espace réservé du contenu 2"/>
          <p:cNvSpPr>
            <a:spLocks noGrp="1"/>
          </p:cNvSpPr>
          <p:nvPr>
            <p:ph idx="1"/>
          </p:nvPr>
        </p:nvSpPr>
        <p:spPr>
          <a:xfrm>
            <a:off x="3643306" y="1004887"/>
            <a:ext cx="5111750" cy="5853113"/>
          </a:xfrm>
        </p:spPr>
        <p:txBody>
          <a:bodyPr>
            <a:normAutofit/>
          </a:bodyPr>
          <a:lstStyle/>
          <a:p>
            <a:pPr algn="just"/>
            <a:r>
              <a:rPr lang="fr-FR" sz="2800" dirty="0">
                <a:latin typeface="Bahnschrift SemiCondensed" pitchFamily="34" charset="0"/>
              </a:rPr>
              <a:t>La PMA post-mortem : un homme décède et sa femme souhaite poursuivre le processus de PMA entamé</a:t>
            </a:r>
          </a:p>
          <a:p>
            <a:pPr algn="just"/>
            <a:r>
              <a:rPr lang="fr-FR" sz="2800" dirty="0">
                <a:latin typeface="Bahnschrift SemiCondensed" pitchFamily="34" charset="0"/>
              </a:rPr>
              <a:t>Le don dirigé de gamètes : un couple entame une PMA et souhaite choisir le donneur</a:t>
            </a:r>
          </a:p>
          <a:p>
            <a:pPr algn="just"/>
            <a:r>
              <a:rPr lang="fr-FR" sz="2800" dirty="0">
                <a:latin typeface="Bahnschrift SemiCondensed" pitchFamily="34" charset="0"/>
              </a:rPr>
              <a:t>La généralisation du diagnostic préimplantatoire (DPI) pour les couples ayant recours à la PMA</a:t>
            </a:r>
          </a:p>
        </p:txBody>
      </p:sp>
      <p:sp>
        <p:nvSpPr>
          <p:cNvPr id="4" name="Espace réservé du texte 3"/>
          <p:cNvSpPr>
            <a:spLocks noGrp="1"/>
          </p:cNvSpPr>
          <p:nvPr>
            <p:ph type="body" sz="half" idx="2"/>
          </p:nvPr>
        </p:nvSpPr>
        <p:spPr>
          <a:xfrm>
            <a:off x="428596" y="4500570"/>
            <a:ext cx="3008313" cy="993768"/>
          </a:xfrm>
        </p:spPr>
        <p:txBody>
          <a:bodyPr>
            <a:noAutofit/>
          </a:bodyPr>
          <a:lstStyle/>
          <a:p>
            <a:r>
              <a:rPr lang="fr-FR" sz="2000" dirty="0">
                <a:solidFill>
                  <a:schemeClr val="tx1">
                    <a:lumMod val="85000"/>
                    <a:lumOff val="15000"/>
                  </a:schemeClr>
                </a:solidFill>
                <a:latin typeface="Bahnschrift SemiCondensed" pitchFamily="34" charset="0"/>
              </a:rPr>
              <a:t>Ces questions pourraient revenir dans le débat au Sénat</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48</TotalTime>
  <Words>603</Words>
  <Application>Microsoft Office PowerPoint</Application>
  <PresentationFormat>Affichage à l'écran (4:3)</PresentationFormat>
  <Paragraphs>34</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Bahnschrift SemiCondensed</vt:lpstr>
      <vt:lpstr>Calibri</vt:lpstr>
      <vt:lpstr>Thème Office</vt:lpstr>
      <vt:lpstr>LES GRANDES AVANCÉES DE LA NOUVELLE LOI BIOETHIQUE </vt:lpstr>
      <vt:lpstr>La PMA pour un couple de femme Situation : deux femmes en couple souhaitent bénéficier d’un don de  sperme pour avoir un enfant</vt:lpstr>
      <vt:lpstr>La PMA pour une femme seule Situation : une femme célibataire souhaite donner naissance à un enfant en bénéficiant d’un don de sperme</vt:lpstr>
      <vt:lpstr>Sur les conditions d’accès à la PMA</vt:lpstr>
      <vt:lpstr>L’autoconservation des ovocytes Situation : Une femme en bonne santé et en âge de procréer ne souhaite pas d’enfant dans l’immédiat, mais souhaite congeler ses ovocytes pour ne pas se faire rattraper par l’« horloge biologique » et pour avoir un enfant plus tard</vt:lpstr>
      <vt:lpstr>L’accès aux origines des enfants issus de PMA Situation : des enfants nés de dons de gamète souhaitent connaître leur géniteur</vt:lpstr>
      <vt:lpstr>Les propositions rejetées en Commission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GRANDES AVANCÉES DE LA NOUVELLE LOI BIOETHIQUE</dc:title>
  <dc:creator>Léa Marteaux</dc:creator>
  <cp:lastModifiedBy>judith buchinger</cp:lastModifiedBy>
  <cp:revision>6</cp:revision>
  <dcterms:created xsi:type="dcterms:W3CDTF">2020-05-26T10:23:09Z</dcterms:created>
  <dcterms:modified xsi:type="dcterms:W3CDTF">2020-05-26T11:38:20Z</dcterms:modified>
</cp:coreProperties>
</file>